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80" r:id="rId24"/>
    <p:sldId id="277" r:id="rId25"/>
    <p:sldId id="278" r:id="rId26"/>
  </p:sldIdLst>
  <p:sldSz type="screen16x9"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7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tableStyles" Target="tableStyle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0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01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02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0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Title Slide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Rectangle 6"/>
          <p:cNvSpPr/>
          <p:nvPr/>
        </p:nvSpPr>
        <p:spPr>
          <a:xfrm>
            <a:off x="920834" y="1346946"/>
            <a:ext cx="10222992" cy="80683"/>
          </a:xfrm>
          <a:prstGeom prst="rect"/>
          <a:blipFill rotWithShape="1" dpi="0">
            <a:blip xmlns:r="http://schemas.openxmlformats.org/officeDocument/2006/relationships" r:embed="rId1">
              <a:alphaModFix amt="85000"/>
              <a:lum bright="70000" contrast="-70000"/>
            </a:blip>
            <a:srcRect/>
            <a:tile algn="ctr" flip="xy" sx="92000" sy="89000" tx="0" ty="-76200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84" name="Rectangle 7"/>
          <p:cNvSpPr/>
          <p:nvPr/>
        </p:nvSpPr>
        <p:spPr>
          <a:xfrm>
            <a:off x="920834" y="4299696"/>
            <a:ext cx="10222992" cy="80683"/>
          </a:xfrm>
          <a:prstGeom prst="rect"/>
          <a:blipFill rotWithShape="1" dpi="0">
            <a:blip xmlns:r="http://schemas.openxmlformats.org/officeDocument/2006/relationships" r:embed="rId1">
              <a:alphaModFix amt="85000"/>
              <a:lum bright="70000" contrast="-70000"/>
            </a:blip>
            <a:srcRect/>
            <a:tile algn="ctr" flip="xy" sx="92000" sy="89000" tx="0" ty="-71755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85" name="Rectangle 8"/>
          <p:cNvSpPr/>
          <p:nvPr/>
        </p:nvSpPr>
        <p:spPr>
          <a:xfrm>
            <a:off x="920834" y="1484779"/>
            <a:ext cx="10222992" cy="2743200"/>
          </a:xfrm>
          <a:prstGeom prst="rect"/>
          <a:blipFill rotWithShape="1" dpi="0">
            <a:blip xmlns:r="http://schemas.openxmlformats.org/officeDocument/2006/relationships" r:embed="rId1">
              <a:alphaModFix amt="85000"/>
              <a:lum bright="70000" contrast="-70000"/>
            </a:blip>
            <a:srcRect/>
            <a:tile algn="ctr" flip="xy" sx="92000" sy="89000" tx="0" ty="-70485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6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048586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/>
            <a:blipFill rotWithShape="1" dpi="0">
              <a:blip xmlns:r="http://schemas.openxmlformats.org/officeDocument/2006/relationships"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algn="tl" flip="none" sx="85000" sy="85000" tx="0" ty="0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48587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/>
            <a:noFill/>
            <a:ln w="25400" cap="flat" cmpd="sng" algn="ctr">
              <a:solidFill>
                <a:sysClr lastClr="FFFFFF" val="window"/>
              </a:solidFill>
              <a:prstDash val="solid"/>
            </a:ln>
            <a:effectLst/>
          </p:spPr>
        </p:sp>
      </p:grpSp>
      <p:sp>
        <p:nvSpPr>
          <p:cNvPr id="1048588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baseline="0" cap="all" sz="9600">
                <a:blipFill rotWithShape="1" dpi="0">
                  <a:blip xmlns:r="http://schemas.openxmlformats.org/officeDocument/2006/relationships" r:embed="rId2"/>
                  <a:srcRect/>
                  <a:tile algn="tl" flip="none" sx="65000" sy="64000" tx="6350" ty="-127000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9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algn="l" indent="0" marL="0">
              <a:buNone/>
              <a:defRPr sz="2200">
                <a:solidFill>
                  <a:schemeClr val="tx1"/>
                </a:solidFill>
              </a:defRPr>
            </a:lvl1pPr>
            <a:lvl2pPr algn="ctr" indent="0" marL="457200">
              <a:buNone/>
              <a:defRPr sz="2200"/>
            </a:lvl2pPr>
            <a:lvl3pPr algn="ctr" indent="0" marL="914400">
              <a:buNone/>
              <a:defRPr sz="2200"/>
            </a:lvl3pPr>
            <a:lvl4pPr algn="ctr" indent="0" marL="1371600">
              <a:buNone/>
              <a:defRPr sz="2000"/>
            </a:lvl4pPr>
            <a:lvl5pPr algn="ctr" indent="0" marL="1828800">
              <a:buNone/>
              <a:defRPr sz="2000"/>
            </a:lvl5pPr>
            <a:lvl6pPr algn="ctr" indent="0" marL="2286000">
              <a:buNone/>
              <a:defRPr sz="2000"/>
            </a:lvl6pPr>
            <a:lvl7pPr algn="ctr" indent="0" marL="2743200">
              <a:buNone/>
              <a:defRPr sz="2000"/>
            </a:lvl7pPr>
            <a:lvl8pPr algn="ctr" indent="0" marL="3200400">
              <a:buNone/>
              <a:defRPr sz="2000"/>
            </a:lvl8pPr>
            <a:lvl9pPr algn="ctr" indent="0" marL="3657600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10485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3284890-85D2-4D7B-8EF5-15A9C1DB8F42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5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9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6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7157CC2-0FC8-4686-B024-99790E0F5162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6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4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4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764DA5-CD3D-4590-A511-FCD3BC7A793E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65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9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5661D-6934-4B32-B92C-470368BF1EC6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5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secHead">
  <p:cSld name="Section Header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Rectangle 6"/>
          <p:cNvSpPr/>
          <p:nvPr/>
        </p:nvSpPr>
        <p:spPr>
          <a:xfrm>
            <a:off x="0" y="4917989"/>
            <a:ext cx="12192000" cy="1940010"/>
          </a:xfrm>
          <a:prstGeom prst="rect"/>
          <a:blipFill rotWithShape="1" dpi="0">
            <a:blip xmlns:r="http://schemas.openxmlformats.org/officeDocument/2006/relationships" r:embed="rId1">
              <a:alphaModFix amt="85000"/>
              <a:lum bright="70000" contrast="-70000"/>
            </a:blip>
            <a:srcRect/>
            <a:tile algn="ctr" flip="xy" sx="92000" sy="89000" tx="0" ty="-70485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66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b="0" sz="8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67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indent="0" marL="0">
              <a:buNone/>
              <a:defRPr sz="20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8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p>
            <a:fld id="{C6F822A4-8DA6-4447-9B1F-C5DB58435268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66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p>
            <a:endParaRPr dirty="0" lang="en-US"/>
          </a:p>
        </p:txBody>
      </p:sp>
      <p:grpSp>
        <p:nvGrpSpPr>
          <p:cNvPr id="6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1048670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/>
            <a:blipFill rotWithShape="1" dpi="0">
              <a:blip xmlns:r="http://schemas.openxmlformats.org/officeDocument/2006/relationships"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algn="tl" flip="none" sx="85000" sy="85000" tx="0" ty="0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48671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/>
            <a:noFill/>
            <a:ln w="25400" cap="flat" cmpd="sng" algn="ctr">
              <a:solidFill>
                <a:sysClr lastClr="FFFFFF" val="window"/>
              </a:solidFill>
              <a:prstDash val="solid"/>
            </a:ln>
            <a:effectLst/>
          </p:spPr>
        </p:sp>
      </p:grpSp>
      <p:sp>
        <p:nvSpPr>
          <p:cNvPr id="104867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74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75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7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48D31E-DCDA-41A7-9C67-C4B11B94D21D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67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7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80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indent="0" marL="0">
              <a:buNone/>
              <a:defRPr b="1" sz="2000">
                <a:solidFill>
                  <a:schemeClr val="accent1">
                    <a:lumMod val="75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81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8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indent="0" marL="0">
              <a:buNone/>
              <a:defRPr b="1" sz="2000">
                <a:solidFill>
                  <a:schemeClr val="accent1">
                    <a:lumMod val="75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83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8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B3762C0-B258-48F1-ADE6-176B4174CCDD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68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8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4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77919A6-33EB-49BD-A62F-1FA56B9F9712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64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A4E7D1B-D673-4CF6-8672-009D42ABD2A0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68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8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Tx">
  <p:cSld name="Content with Caption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Rectangle 7"/>
          <p:cNvSpPr/>
          <p:nvPr/>
        </p:nvSpPr>
        <p:spPr>
          <a:xfrm>
            <a:off x="8303740" y="0"/>
            <a:ext cx="3888259" cy="6857999"/>
          </a:xfrm>
          <a:prstGeom prst="rect"/>
          <a:blipFill rotWithShape="1" dpi="0">
            <a:blip xmlns:r="http://schemas.openxmlformats.org/officeDocument/2006/relationships" r:embed="rId1">
              <a:alphaModFix amt="60000"/>
              <a:lum bright="70000" contrast="-70000"/>
            </a:blip>
            <a:srcRect/>
            <a:tile algn="ctr" flip="xy" sx="92000" sy="89000" tx="0" ty="-70485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91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b="1" sz="3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92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93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indent="0" marL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A16AA21-1863-4931-97CB-99D0A168701B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6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grpSp>
        <p:nvGrpSpPr>
          <p:cNvPr id="73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48696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/>
            <a:blipFill rotWithShape="1" dpi="0">
              <a:blip xmlns:r="http://schemas.openxmlformats.org/officeDocument/2006/relationships"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algn="tl" flip="none" sx="85000" sy="85000" tx="50800" ty="0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48697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/>
            <a:noFill/>
            <a:ln w="12700" cap="flat" cmpd="sng" algn="ctr">
              <a:solidFill>
                <a:sysClr lastClr="FFFFFF" val="window"/>
              </a:solidFill>
              <a:prstDash val="solid"/>
            </a:ln>
            <a:effectLst/>
          </p:spPr>
        </p:sp>
      </p:grpSp>
      <p:sp>
        <p:nvSpPr>
          <p:cNvPr id="10486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picTx">
  <p:cSld name="Picture with Caption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Rectangle 10"/>
          <p:cNvSpPr/>
          <p:nvPr/>
        </p:nvSpPr>
        <p:spPr>
          <a:xfrm>
            <a:off x="8303740" y="0"/>
            <a:ext cx="3888259" cy="6857999"/>
          </a:xfrm>
          <a:prstGeom prst="rect"/>
          <a:blipFill rotWithShape="1" dpi="0">
            <a:blip xmlns:r="http://schemas.openxmlformats.org/officeDocument/2006/relationships" r:embed="rId1">
              <a:alphaModFix amt="60000"/>
              <a:lum bright="70000" contrast="-70000"/>
            </a:blip>
            <a:srcRect/>
            <a:tile algn="ctr" flip="xy" sx="92000" sy="89000" tx="0" ty="-70485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53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b="1" sz="3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54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104865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indent="0" marL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772C379-9A7C-4C87-A116-CBE9F58B04C5}" type="datetimeFigureOut">
              <a:rPr dirty="0" lang="en-US"/>
              <a:t>8/11/2024</a:t>
            </a:fld>
            <a:endParaRPr dirty="0" lang="en-US"/>
          </a:p>
        </p:txBody>
      </p:sp>
      <p:grpSp>
        <p:nvGrpSpPr>
          <p:cNvPr id="65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48657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/>
            <a:blipFill rotWithShape="1" dpi="0">
              <a:blip xmlns:r="http://schemas.openxmlformats.org/officeDocument/2006/relationships"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algn="tl" flip="none" sx="85000" sy="85000" tx="50800" ty="0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48658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/>
            <a:noFill/>
            <a:ln w="12700" cap="flat" cmpd="sng" algn="ctr">
              <a:solidFill>
                <a:sysClr lastClr="FFFFFF" val="window"/>
              </a:solidFill>
              <a:prstDash val="solid"/>
            </a:ln>
            <a:effectLst/>
          </p:spPr>
        </p:sp>
      </p:grpSp>
      <p:sp>
        <p:nvSpPr>
          <p:cNvPr id="104865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3.png"/><Relationship Id="rId13" Type="http://schemas.openxmlformats.org/officeDocument/2006/relationships/image" Target="../media/image2.png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dirty="0" lang="en-US"/>
              <a:t>8/11/2024</a:t>
            </a:fld>
            <a:endParaRPr dirty="0"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dirty="0" lang="en-US"/>
          </a:p>
        </p:txBody>
      </p:sp>
      <p:grpSp>
        <p:nvGrpSpPr>
          <p:cNvPr id="13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48580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/>
            <a:blipFill rotWithShape="1" dpi="0">
              <a:blip xmlns:r="http://schemas.openxmlformats.org/officeDocument/2006/relationships" r:embed="rId1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algn="tl" flip="none" sx="85000" sy="85000" tx="50800" ty="0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48581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/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04858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b="1" sz="140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baseline="0" cap="all" sz="5400" kern="1200">
          <a:blipFill>
            <a:blip xmlns:r="http://schemas.openxmlformats.org/officeDocument/2006/relationships" r:embed="rId13"/>
            <a:tile algn="tl" flip="none" sx="65000" sy="64000" tx="6350" ty="-127000"/>
          </a:blipFill>
          <a:latin typeface="+mj-lt"/>
          <a:ea typeface="+mj-ea"/>
          <a:cs typeface="+mj-cs"/>
        </a:defRPr>
      </a:lvl1pPr>
    </p:titleStyle>
    <p:bodyStyle>
      <a:lvl1pPr algn="l" defTabSz="914400" eaLnBrk="1" hangingPunct="1" indent="-182880" latinLnBrk="0" marL="182880" rtl="0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182880" latinLnBrk="0" marL="45720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182880" latinLnBrk="0" marL="73152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182880" latinLnBrk="0" marL="100584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182880" latinLnBrk="0" marL="128016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160000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190000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220000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250000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ctrTitle"/>
          </p:nvPr>
        </p:nvSpPr>
        <p:spPr>
          <a:xfrm>
            <a:off x="1112520" y="691559"/>
            <a:ext cx="9966960" cy="3035808"/>
          </a:xfrm>
        </p:spPr>
        <p:txBody>
          <a:bodyPr/>
          <a:p>
            <a:pPr algn="ctr"/>
            <a:r>
              <a:rPr dirty="0" sz="8000" lang="en-IN"/>
              <a:t>The born loser- </a:t>
            </a:r>
            <a:r>
              <a:rPr dirty="0" sz="8000" lang="en-IN" err="1"/>
              <a:t>bartter</a:t>
            </a:r>
            <a:endParaRPr dirty="0" sz="8000" lang="en-IN"/>
          </a:p>
        </p:txBody>
      </p:sp>
      <p:sp>
        <p:nvSpPr>
          <p:cNvPr id="1048594" name="Subtitle 2"/>
          <p:cNvSpPr>
            <a:spLocks noGrp="1"/>
          </p:cNvSpPr>
          <p:nvPr>
            <p:ph type="subTitle" idx="1"/>
          </p:nvPr>
        </p:nvSpPr>
        <p:spPr>
          <a:xfrm>
            <a:off x="1700784" y="3352463"/>
            <a:ext cx="7891272" cy="3035808"/>
          </a:xfrm>
        </p:spPr>
        <p:txBody>
          <a:bodyPr>
            <a:normAutofit lnSpcReduction="10000"/>
          </a:bodyPr>
          <a:p>
            <a:pPr algn="r"/>
            <a:r>
              <a:rPr dirty="0" lang="en-IN"/>
              <a:t>BY 1</a:t>
            </a:r>
            <a:r>
              <a:rPr baseline="30000" dirty="0" lang="en-IN"/>
              <a:t>ST</a:t>
            </a:r>
            <a:r>
              <a:rPr dirty="0" lang="en-IN"/>
              <a:t> MEDICAL UNIT</a:t>
            </a:r>
          </a:p>
          <a:p>
            <a:pPr algn="r"/>
            <a:r>
              <a:rPr dirty="0" lang="en-IN"/>
              <a:t>HOD $ CHIEF : PROF.DR.M.NATARAJAN MD</a:t>
            </a:r>
          </a:p>
          <a:p>
            <a:pPr algn="r"/>
            <a:r>
              <a:rPr dirty="0" lang="en-IN"/>
              <a:t>ASST PROF : DR.PALANIKUMARAN MD D.DIAB</a:t>
            </a:r>
          </a:p>
          <a:p>
            <a:pPr algn="r"/>
            <a:r>
              <a:rPr dirty="0" lang="en-IN"/>
              <a:t>DR.VASANTHAKALYANI MD DCP</a:t>
            </a:r>
          </a:p>
          <a:p>
            <a:pPr algn="r"/>
            <a:r>
              <a:rPr dirty="0" lang="en-IN"/>
              <a:t>DR.SURESHKUMAR MD</a:t>
            </a:r>
          </a:p>
          <a:p>
            <a:pPr algn="r"/>
            <a:endParaRPr dirty="0" lang="en-IN"/>
          </a:p>
          <a:p>
            <a:pPr algn="r"/>
            <a:r>
              <a:rPr dirty="0" lang="en-IN"/>
              <a:t>PRESENTOR: DR.RAGUPATHI.L (2</a:t>
            </a:r>
            <a:r>
              <a:rPr baseline="30000" dirty="0" lang="en-IN"/>
              <a:t>ND</a:t>
            </a:r>
            <a:r>
              <a:rPr dirty="0" lang="en-IN"/>
              <a:t> YR PG)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987552"/>
          </a:xfrm>
        </p:spPr>
        <p:txBody>
          <a:bodyPr/>
          <a:p>
            <a:pPr algn="ctr"/>
            <a:r>
              <a:rPr dirty="0" lang="en-IN" err="1"/>
              <a:t>Cns</a:t>
            </a:r>
            <a:r>
              <a:rPr dirty="0" lang="en-IN"/>
              <a:t> examination</a:t>
            </a:r>
          </a:p>
        </p:txBody>
      </p:sp>
      <p:sp>
        <p:nvSpPr>
          <p:cNvPr id="1048617" name="Content Placeholder 2"/>
          <p:cNvSpPr>
            <a:spLocks noGrp="1"/>
          </p:cNvSpPr>
          <p:nvPr>
            <p:ph idx="1"/>
          </p:nvPr>
        </p:nvSpPr>
        <p:spPr>
          <a:xfrm>
            <a:off x="1069848" y="1124712"/>
            <a:ext cx="10058400" cy="5047488"/>
          </a:xfrm>
        </p:spPr>
        <p:txBody>
          <a:bodyPr/>
          <a:p>
            <a:r>
              <a:rPr dirty="0" lang="en-IN"/>
              <a:t>Conscious &amp; co-operative</a:t>
            </a:r>
          </a:p>
          <a:p>
            <a:r>
              <a:rPr dirty="0" lang="en-IN"/>
              <a:t>Oriented to time/place/person</a:t>
            </a:r>
          </a:p>
          <a:p>
            <a:r>
              <a:rPr dirty="0" lang="en-IN"/>
              <a:t>Immediate, remote &amp; recent memory- intact</a:t>
            </a:r>
          </a:p>
          <a:p>
            <a:r>
              <a:rPr dirty="0" lang="en-IN"/>
              <a:t>Speech – Normal</a:t>
            </a:r>
          </a:p>
          <a:p>
            <a:r>
              <a:rPr dirty="0" lang="en-IN"/>
              <a:t>Cranial nerve examination – No abnormality detected</a:t>
            </a:r>
          </a:p>
          <a:p>
            <a:endParaRPr dirty="0"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>
          <a:xfrm>
            <a:off x="1069848" y="137160"/>
            <a:ext cx="10058400" cy="625523"/>
          </a:xfrm>
        </p:spPr>
        <p:txBody>
          <a:bodyPr>
            <a:normAutofit fontScale="90000"/>
          </a:bodyPr>
          <a:p>
            <a:pPr algn="ctr"/>
            <a:r>
              <a:rPr dirty="0" lang="en-IN"/>
              <a:t>Motor system</a:t>
            </a:r>
          </a:p>
        </p:txBody>
      </p:sp>
      <p:graphicFrame>
        <p:nvGraphicFramePr>
          <p:cNvPr id="4194304" name="Content Placeholder 3"/>
          <p:cNvGraphicFramePr>
            <a:graphicFrameLocks noGrp="1"/>
          </p:cNvGraphicFramePr>
          <p:nvPr>
            <p:ph idx="1"/>
          </p:nvPr>
        </p:nvGraphicFramePr>
        <p:xfrm>
          <a:off x="841248" y="762683"/>
          <a:ext cx="10607040" cy="6061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760"/>
                <a:gridCol w="2618862"/>
                <a:gridCol w="2684658"/>
                <a:gridCol w="2651760"/>
              </a:tblGrid>
              <a:tr h="333691">
                <a:tc>
                  <a:txBody>
                    <a:bodyPr/>
                    <a:p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en-US"/>
                        <a:t>RIGHT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en-US"/>
                        <a:t>LEFT</a:t>
                      </a:r>
                      <a:endParaRPr dirty="0" sz="1600" lang="en-IN"/>
                    </a:p>
                  </a:txBody>
                </a:tc>
              </a:tr>
              <a:tr h="333691">
                <a:tc>
                  <a:txBody>
                    <a:bodyPr/>
                    <a:p>
                      <a:r>
                        <a:rPr sz="1600" lang="en-US"/>
                        <a:t>BULK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MID ARM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26 CM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26 CM</a:t>
                      </a:r>
                      <a:endParaRPr dirty="0" sz="1600" lang="en-IN"/>
                    </a:p>
                  </a:txBody>
                </a:tc>
              </a:tr>
              <a:tr h="583960">
                <a:tc>
                  <a:txBody>
                    <a:bodyPr/>
                    <a:p>
                      <a:endParaRPr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MID FOREARM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22 CM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22 CM</a:t>
                      </a:r>
                      <a:endParaRPr dirty="0" sz="1600" lang="en-IN"/>
                    </a:p>
                  </a:txBody>
                </a:tc>
              </a:tr>
              <a:tr h="333691">
                <a:tc>
                  <a:txBody>
                    <a:bodyPr/>
                    <a:p>
                      <a:endParaRPr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MID THIGH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58 CM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58 CM</a:t>
                      </a:r>
                      <a:endParaRPr dirty="0" sz="1600" lang="en-IN"/>
                    </a:p>
                  </a:txBody>
                </a:tc>
              </a:tr>
              <a:tr h="333691">
                <a:tc>
                  <a:txBody>
                    <a:bodyPr/>
                    <a:p>
                      <a:endParaRPr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MID CALF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34 CM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34 CM</a:t>
                      </a:r>
                      <a:endParaRPr dirty="0" sz="1600" lang="en-IN"/>
                    </a:p>
                  </a:txBody>
                </a:tc>
              </a:tr>
              <a:tr h="333691">
                <a:tc>
                  <a:txBody>
                    <a:bodyPr/>
                    <a:p>
                      <a:r>
                        <a:rPr sz="1600" lang="en-US"/>
                        <a:t>TONE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UPPER LIMB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NORMAL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NORMAL</a:t>
                      </a:r>
                      <a:endParaRPr dirty="0" sz="1600" lang="en-IN"/>
                    </a:p>
                  </a:txBody>
                </a:tc>
              </a:tr>
              <a:tr h="495839">
                <a:tc>
                  <a:txBody>
                    <a:bodyPr/>
                    <a:p>
                      <a:endParaRPr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LOWER LIMB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DECREASED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DECREASED</a:t>
                      </a:r>
                      <a:endParaRPr dirty="0" sz="1600" lang="en-IN"/>
                    </a:p>
                  </a:txBody>
                </a:tc>
              </a:tr>
              <a:tr h="333691">
                <a:tc>
                  <a:txBody>
                    <a:bodyPr/>
                    <a:p>
                      <a:r>
                        <a:rPr sz="1600" lang="en-US"/>
                        <a:t>POWER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UPPER LIMB</a:t>
                      </a:r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5/5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5/5</a:t>
                      </a:r>
                      <a:endParaRPr dirty="0" sz="1600" lang="en-IN"/>
                    </a:p>
                  </a:txBody>
                </a:tc>
              </a:tr>
              <a:tr h="495839">
                <a:tc>
                  <a:txBody>
                    <a:bodyPr/>
                    <a:p>
                      <a:endParaRPr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LOWER LIMB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2/5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2/5</a:t>
                      </a:r>
                      <a:endParaRPr dirty="0" sz="1600" lang="en-IN"/>
                    </a:p>
                  </a:txBody>
                </a:tc>
              </a:tr>
              <a:tr h="388746">
                <a:tc>
                  <a:txBody>
                    <a:bodyPr/>
                    <a:p>
                      <a:r>
                        <a:rPr sz="1600" lang="en-US"/>
                        <a:t>DEEP TENDON REFLEX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UPPER LIMB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BJ - ABSENT</a:t>
                      </a:r>
                    </a:p>
                    <a:p>
                      <a:r>
                        <a:rPr dirty="0" sz="1600" lang="en-US"/>
                        <a:t>TJ - ABSENT</a:t>
                      </a:r>
                    </a:p>
                    <a:p>
                      <a:r>
                        <a:rPr dirty="0" sz="1600" lang="en-US"/>
                        <a:t>SJ - ABSENT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BJ - ABSENT</a:t>
                      </a:r>
                    </a:p>
                    <a:p>
                      <a:r>
                        <a:rPr dirty="0" sz="1600" lang="en-US"/>
                        <a:t>TJ - ABSENT</a:t>
                      </a:r>
                    </a:p>
                    <a:p>
                      <a:r>
                        <a:rPr dirty="0" sz="1600" lang="en-US"/>
                        <a:t>SJ - ABSENT</a:t>
                      </a:r>
                      <a:endParaRPr dirty="0" sz="1600" lang="en-IN"/>
                    </a:p>
                    <a:p>
                      <a:endParaRPr dirty="0" sz="1600" lang="en-IN"/>
                    </a:p>
                  </a:txBody>
                </a:tc>
              </a:tr>
              <a:tr h="495839">
                <a:tc>
                  <a:txBody>
                    <a:bodyPr/>
                    <a:p>
                      <a:endParaRPr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LOWER LIMB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KJ – ABSENT</a:t>
                      </a:r>
                    </a:p>
                    <a:p>
                      <a:r>
                        <a:rPr dirty="0" sz="1600" lang="en-US"/>
                        <a:t>AJ - ABSENT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KJ – ABSENT</a:t>
                      </a:r>
                    </a:p>
                    <a:p>
                      <a:r>
                        <a:rPr dirty="0" sz="1600" lang="en-US"/>
                        <a:t>AJ - ABSENT</a:t>
                      </a:r>
                      <a:endParaRPr dirty="0" sz="1600" lang="en-IN"/>
                    </a:p>
                    <a:p>
                      <a:endParaRPr dirty="0" sz="1600" lang="en-IN"/>
                    </a:p>
                  </a:txBody>
                </a:tc>
              </a:tr>
              <a:tr h="583960">
                <a:tc>
                  <a:txBody>
                    <a:bodyPr/>
                    <a:p>
                      <a:r>
                        <a:rPr sz="1600" lang="en-US"/>
                        <a:t>PLANTAR REFLEX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FLEXOR</a:t>
                      </a:r>
                      <a:endParaRPr dirty="0" sz="1600" lang="en-IN"/>
                    </a:p>
                  </a:txBody>
                </a:tc>
                <a:tc>
                  <a:txBody>
                    <a:bodyPr/>
                    <a:p>
                      <a:r>
                        <a:rPr dirty="0" sz="1600" lang="en-US"/>
                        <a:t>FLEXOR</a:t>
                      </a:r>
                      <a:endParaRPr dirty="0" sz="1600" lang="en-IN"/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>
          <a:xfrm>
            <a:off x="1066800" y="109728"/>
            <a:ext cx="10058400" cy="1609344"/>
          </a:xfrm>
        </p:spPr>
        <p:txBody>
          <a:bodyPr/>
          <a:p>
            <a:pPr algn="ctr"/>
            <a:r>
              <a:rPr dirty="0" lang="en-IN"/>
              <a:t>Sensory system</a:t>
            </a:r>
          </a:p>
        </p:txBody>
      </p:sp>
      <p:sp>
        <p:nvSpPr>
          <p:cNvPr id="1048620" name="Content Placeholder 2"/>
          <p:cNvSpPr>
            <a:spLocks noGrp="1"/>
          </p:cNvSpPr>
          <p:nvPr>
            <p:ph idx="1"/>
          </p:nvPr>
        </p:nvSpPr>
        <p:spPr>
          <a:xfrm>
            <a:off x="1069848" y="1618488"/>
            <a:ext cx="10058400" cy="4553712"/>
          </a:xfrm>
        </p:spPr>
        <p:txBody>
          <a:bodyPr/>
          <a:p>
            <a:r>
              <a:rPr dirty="0" lang="en-US"/>
              <a:t>Able to perceive Touch, Pain, Temperature on both sides of body</a:t>
            </a:r>
          </a:p>
          <a:p>
            <a:r>
              <a:rPr dirty="0" lang="en-US"/>
              <a:t>Vibration and Joint position sense intact</a:t>
            </a:r>
          </a:p>
          <a:p>
            <a:r>
              <a:rPr dirty="0" lang="en-US"/>
              <a:t>Cortical sensations - normal</a:t>
            </a:r>
            <a:endParaRPr dirty="0" lang="en-I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>
          <a:xfrm>
            <a:off x="969264" y="0"/>
            <a:ext cx="10058400" cy="685800"/>
          </a:xfrm>
        </p:spPr>
        <p:txBody>
          <a:bodyPr>
            <a:normAutofit fontScale="90000"/>
          </a:bodyPr>
          <a:p>
            <a:endParaRPr dirty="0" lang="en-IN"/>
          </a:p>
        </p:txBody>
      </p:sp>
      <p:sp>
        <p:nvSpPr>
          <p:cNvPr id="1048622" name="Content Placeholder 2"/>
          <p:cNvSpPr>
            <a:spLocks noGrp="1"/>
          </p:cNvSpPr>
          <p:nvPr>
            <p:ph idx="1"/>
          </p:nvPr>
        </p:nvSpPr>
        <p:spPr>
          <a:xfrm>
            <a:off x="1069848" y="713232"/>
            <a:ext cx="10058400" cy="5458968"/>
          </a:xfrm>
        </p:spPr>
        <p:txBody>
          <a:bodyPr/>
          <a:p>
            <a:r>
              <a:rPr dirty="0" lang="en-IN"/>
              <a:t>No cerebellar signs</a:t>
            </a:r>
          </a:p>
          <a:p>
            <a:r>
              <a:rPr dirty="0" lang="en-IN"/>
              <a:t>No neck stiffness</a:t>
            </a:r>
          </a:p>
          <a:p>
            <a:r>
              <a:rPr dirty="0" lang="en-IN"/>
              <a:t>Skull and spine – no deformity/ swelling</a:t>
            </a:r>
          </a:p>
          <a:p>
            <a:endParaRPr dirty="0" lang="en-IN"/>
          </a:p>
          <a:p>
            <a:r>
              <a:rPr dirty="0" lang="en-IN"/>
              <a:t>OTHER SYSTEMS:</a:t>
            </a:r>
          </a:p>
          <a:p>
            <a:pPr lvl="1"/>
            <a:r>
              <a:rPr dirty="0" lang="en-IN"/>
              <a:t>CVS – S1S2 +, no murmur</a:t>
            </a:r>
          </a:p>
          <a:p>
            <a:pPr lvl="1"/>
            <a:r>
              <a:rPr dirty="0" lang="en-IN"/>
              <a:t>RS- B/L AE +, NVBS</a:t>
            </a:r>
          </a:p>
          <a:p>
            <a:pPr lvl="1"/>
            <a:r>
              <a:rPr dirty="0" lang="en-IN"/>
              <a:t>P/A – Soft, no organomegaly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N"/>
          </a:p>
        </p:txBody>
      </p:sp>
      <p:pic>
        <p:nvPicPr>
          <p:cNvPr id="2097152" name="Content Placeholder 4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l="15426" r="13193"/>
          <a:stretch>
            <a:fillRect/>
          </a:stretch>
        </p:blipFill>
        <p:spPr>
          <a:xfrm>
            <a:off x="1207008" y="731519"/>
            <a:ext cx="9299448" cy="5767281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1069848" y="109728"/>
            <a:ext cx="10058400" cy="1609344"/>
          </a:xfrm>
        </p:spPr>
        <p:txBody>
          <a:bodyPr/>
          <a:p>
            <a:pPr algn="ctr"/>
            <a:r>
              <a:rPr dirty="0" lang="en-IN"/>
              <a:t>investigations</a:t>
            </a:r>
          </a:p>
        </p:txBody>
      </p:sp>
      <p:graphicFrame>
        <p:nvGraphicFramePr>
          <p:cNvPr id="4194305" name="Content Placeholder 3"/>
          <p:cNvGraphicFramePr>
            <a:graphicFrameLocks noGrp="1"/>
          </p:cNvGraphicFramePr>
          <p:nvPr>
            <p:ph idx="1"/>
          </p:nvPr>
        </p:nvGraphicFramePr>
        <p:xfrm>
          <a:off x="1069975" y="2120900"/>
          <a:ext cx="100584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  <a:gridCol w="1676400"/>
                <a:gridCol w="1676400"/>
              </a:tblGrid>
              <a:tr h="370840">
                <a:tc>
                  <a:txBody>
                    <a:bodyPr/>
                    <a:p>
                      <a:pPr algn="ctr"/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5/8/24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6/8/24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7/8/24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8/8/24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9/8/24</a:t>
                      </a:r>
                      <a:endParaRPr dirty="0"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dirty="0" lang="en-US"/>
                        <a:t>TC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9600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endParaRPr dirty="0"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dirty="0" lang="en-US"/>
                        <a:t>HB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11.9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endParaRPr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dirty="0" lang="en-US"/>
                        <a:t>HCT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39.1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endParaRPr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dirty="0" lang="en-US"/>
                        <a:t>PLT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2.14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endParaRPr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dirty="0" lang="en-US"/>
                        <a:t>UREA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60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43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lang="en-US"/>
                        <a:t>5</a:t>
                      </a:r>
                      <a:r>
                        <a:rPr lang="en-US"/>
                        <a:t>9</a:t>
                      </a:r>
                      <a:endParaRPr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dirty="0" lang="en-US"/>
                        <a:t>CREATININE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2.3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2.2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lang="en-US"/>
                        <a:t>2</a:t>
                      </a:r>
                      <a:r>
                        <a:rPr lang="en-US"/>
                        <a:t>.</a:t>
                      </a:r>
                      <a:r>
                        <a:rPr lang="en-US"/>
                        <a:t>1</a:t>
                      </a:r>
                      <a:endParaRPr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dirty="0" lang="en-US"/>
                        <a:t>SODIUM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139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131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138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128</a:t>
                      </a:r>
                      <a:endParaRPr dirty="0"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dirty="0" lang="en-US"/>
                        <a:t>POTASSIUM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2.1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2.6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2.9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4.0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4.1</a:t>
                      </a:r>
                      <a:endParaRPr dirty="0"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dirty="0" lang="en-US"/>
                        <a:t>MAGNESIUM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LOW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1.5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lang="en-IN"/>
                    </a:p>
                  </a:txBody>
                </a:tc>
                <a:tc>
                  <a:txBody>
                    <a:bodyPr/>
                    <a:p>
                      <a:pPr algn="ctr"/>
                      <a:endParaRPr dirty="0"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altLang="en-US" lang="en-US"/>
                        <a:t>R</a:t>
                      </a:r>
                      <a:r>
                        <a:rPr altLang="en-US" lang="en-US"/>
                        <a:t>B</a:t>
                      </a:r>
                      <a:r>
                        <a:rPr altLang="en-US" lang="en-US"/>
                        <a:t>S</a:t>
                      </a:r>
                      <a:endParaRPr altLang="en-US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altLang="en-US" lang="en-US"/>
                        <a:t>3</a:t>
                      </a:r>
                      <a:r>
                        <a:rPr altLang="en-US" lang="en-US"/>
                        <a:t>4</a:t>
                      </a:r>
                      <a:r>
                        <a:rPr altLang="en-US" lang="en-US"/>
                        <a:t>9</a:t>
                      </a:r>
                      <a:endParaRPr altLang="en-US" lang="en-IN"/>
                    </a:p>
                  </a:txBody>
                </a:tc>
                <a:tc>
                  <a:txBody>
                    <a:bodyPr/>
                    <a:p>
                      <a:endParaRPr altLang="en-US" lang="en-IN"/>
                    </a:p>
                  </a:txBody>
                </a:tc>
                <a:tc>
                  <a:txBody>
                    <a:bodyPr/>
                    <a:p>
                      <a:endParaRPr altLang="en-US" lang="en-IN"/>
                    </a:p>
                  </a:txBody>
                </a:tc>
                <a:tc>
                  <a:txBody>
                    <a:bodyPr/>
                    <a:p>
                      <a:endParaRPr altLang="en-US" lang="en-IN"/>
                    </a:p>
                  </a:txBody>
                </a:tc>
                <a:tc>
                  <a:txBody>
                    <a:bodyPr/>
                    <a:p>
                      <a:endParaRPr altLang="en-US" lang="en-IN"/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57784"/>
          </a:xfrm>
        </p:spPr>
        <p:txBody>
          <a:bodyPr>
            <a:normAutofit fontScale="90000"/>
          </a:bodyPr>
          <a:p>
            <a:endParaRPr dirty="0" lang="en-IN"/>
          </a:p>
        </p:txBody>
      </p:sp>
      <p:graphicFrame>
        <p:nvGraphicFramePr>
          <p:cNvPr id="4194306" name="Content Placeholder 3"/>
          <p:cNvGraphicFramePr>
            <a:graphicFrameLocks noGrp="1"/>
          </p:cNvGraphicFramePr>
          <p:nvPr>
            <p:ph idx="1"/>
          </p:nvPr>
        </p:nvGraphicFramePr>
        <p:xfrm>
          <a:off x="612775" y="1563116"/>
          <a:ext cx="3611754" cy="3411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918"/>
                <a:gridCol w="1203918"/>
                <a:gridCol w="1203918"/>
              </a:tblGrid>
              <a:tr h="568537">
                <a:tc>
                  <a:txBody>
                    <a:bodyPr/>
                    <a:p>
                      <a:pPr algn="ctr"/>
                      <a:r>
                        <a:rPr dirty="0" lang="en-US"/>
                        <a:t>PH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7.47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7.50</a:t>
                      </a:r>
                      <a:endParaRPr dirty="0" lang="en-IN"/>
                    </a:p>
                  </a:txBody>
                </a:tc>
              </a:tr>
              <a:tr h="568537">
                <a:tc>
                  <a:txBody>
                    <a:bodyPr/>
                    <a:p>
                      <a:pPr algn="ctr"/>
                      <a:r>
                        <a:rPr dirty="0" lang="en-US"/>
                        <a:t>PCO2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41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31</a:t>
                      </a:r>
                      <a:endParaRPr dirty="0" lang="en-IN"/>
                    </a:p>
                  </a:txBody>
                </a:tc>
              </a:tr>
              <a:tr h="568537">
                <a:tc>
                  <a:txBody>
                    <a:bodyPr/>
                    <a:p>
                      <a:pPr algn="ctr"/>
                      <a:r>
                        <a:rPr dirty="0" lang="en-US"/>
                        <a:t>Pa02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92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112</a:t>
                      </a:r>
                      <a:endParaRPr dirty="0" lang="en-IN"/>
                    </a:p>
                  </a:txBody>
                </a:tc>
              </a:tr>
              <a:tr h="568537">
                <a:tc>
                  <a:txBody>
                    <a:bodyPr/>
                    <a:p>
                      <a:pPr algn="ctr"/>
                      <a:r>
                        <a:rPr dirty="0" lang="en-US"/>
                        <a:t>Na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122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126</a:t>
                      </a:r>
                      <a:endParaRPr dirty="0" lang="en-IN"/>
                    </a:p>
                  </a:txBody>
                </a:tc>
              </a:tr>
              <a:tr h="568537">
                <a:tc>
                  <a:txBody>
                    <a:bodyPr/>
                    <a:p>
                      <a:pPr algn="ctr"/>
                      <a:r>
                        <a:rPr dirty="0" lang="en-US"/>
                        <a:t>K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2.4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2.6</a:t>
                      </a:r>
                      <a:endParaRPr dirty="0" lang="en-IN"/>
                    </a:p>
                  </a:txBody>
                </a:tc>
              </a:tr>
              <a:tr h="568537">
                <a:tc>
                  <a:txBody>
                    <a:bodyPr/>
                    <a:p>
                      <a:pPr algn="ctr"/>
                      <a:r>
                        <a:rPr dirty="0" lang="en-US"/>
                        <a:t>HCO3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29.2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27.3</a:t>
                      </a:r>
                      <a:endParaRPr dirty="0" lang="en-IN"/>
                    </a:p>
                  </a:txBody>
                </a:tc>
              </a:tr>
            </a:tbl>
          </a:graphicData>
        </a:graphic>
      </p:graphicFrame>
      <p:sp>
        <p:nvSpPr>
          <p:cNvPr id="1048626" name="TextBox 4"/>
          <p:cNvSpPr txBox="1"/>
          <p:nvPr/>
        </p:nvSpPr>
        <p:spPr>
          <a:xfrm>
            <a:off x="2085868" y="1193784"/>
            <a:ext cx="627381" cy="358140"/>
          </a:xfrm>
          <a:prstGeom prst="rect"/>
          <a:noFill/>
        </p:spPr>
        <p:txBody>
          <a:bodyPr rtlCol="0" wrap="none">
            <a:spAutoFit/>
          </a:bodyPr>
          <a:p>
            <a:r>
              <a:rPr dirty="0" lang="en-US"/>
              <a:t>ABG</a:t>
            </a:r>
            <a:endParaRPr dirty="0" lang="en-IN"/>
          </a:p>
        </p:txBody>
      </p:sp>
      <p:sp>
        <p:nvSpPr>
          <p:cNvPr id="1048627" name="TextBox 5"/>
          <p:cNvSpPr txBox="1"/>
          <p:nvPr/>
        </p:nvSpPr>
        <p:spPr>
          <a:xfrm>
            <a:off x="5385816" y="1563116"/>
            <a:ext cx="2442438" cy="891541"/>
          </a:xfrm>
          <a:prstGeom prst="rect"/>
          <a:noFill/>
        </p:spPr>
        <p:txBody>
          <a:bodyPr rtlCol="0" wrap="none">
            <a:spAutoFit/>
          </a:bodyPr>
          <a:p>
            <a:r>
              <a:rPr dirty="0" lang="en-US"/>
              <a:t>Sr. Ca – 8.9mg/dL</a:t>
            </a:r>
          </a:p>
          <a:p>
            <a:r>
              <a:rPr dirty="0" lang="en-US"/>
              <a:t>Sr. PO4- 3.4mg/dL</a:t>
            </a:r>
          </a:p>
          <a:p>
            <a:r>
              <a:rPr dirty="0" lang="en-US"/>
              <a:t>Sr. Albumin- 3.7gm/dL</a:t>
            </a:r>
            <a:endParaRPr dirty="0" lang="en-IN"/>
          </a:p>
        </p:txBody>
      </p:sp>
      <p:sp>
        <p:nvSpPr>
          <p:cNvPr id="1048628" name=""/>
          <p:cNvSpPr txBox="1"/>
          <p:nvPr/>
        </p:nvSpPr>
        <p:spPr>
          <a:xfrm>
            <a:off x="4096000" y="3219450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</a:rPr>
              <a:t> </a:t>
            </a:r>
            <a:endParaRPr sz="2800" lang="en-IN">
              <a:solidFill>
                <a:srgbClr val="000000"/>
              </a:solidFill>
            </a:endParaRPr>
          </a:p>
        </p:txBody>
      </p:sp>
      <p:sp>
        <p:nvSpPr>
          <p:cNvPr id="1048629" name=""/>
          <p:cNvSpPr txBox="1"/>
          <p:nvPr/>
        </p:nvSpPr>
        <p:spPr>
          <a:xfrm>
            <a:off x="5385816" y="2454657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sz="2400" lang="en-US">
                <a:solidFill>
                  <a:srgbClr val="000000"/>
                </a:solidFill>
              </a:rPr>
              <a:t>F</a:t>
            </a:r>
            <a:r>
              <a:rPr sz="2400" lang="en-US">
                <a:solidFill>
                  <a:srgbClr val="000000"/>
                </a:solidFill>
              </a:rPr>
              <a:t>u</a:t>
            </a:r>
            <a:r>
              <a:rPr sz="2400" lang="en-US">
                <a:solidFill>
                  <a:srgbClr val="000000"/>
                </a:solidFill>
              </a:rPr>
              <a:t>n</a:t>
            </a:r>
            <a:r>
              <a:rPr sz="2400" lang="en-US">
                <a:solidFill>
                  <a:srgbClr val="000000"/>
                </a:solidFill>
              </a:rPr>
              <a:t>d</a:t>
            </a:r>
            <a:r>
              <a:rPr sz="2400" lang="en-US">
                <a:solidFill>
                  <a:srgbClr val="000000"/>
                </a:solidFill>
              </a:rPr>
              <a:t>u</a:t>
            </a:r>
            <a:r>
              <a:rPr sz="2400" lang="en-US">
                <a:solidFill>
                  <a:srgbClr val="000000"/>
                </a:solidFill>
              </a:rPr>
              <a:t>s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800" lang="en-US">
                <a:solidFill>
                  <a:srgbClr val="000000"/>
                </a:solidFill>
              </a:rPr>
              <a:t>-</a:t>
            </a:r>
            <a:r>
              <a:rPr sz="28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N</a:t>
            </a:r>
            <a:r>
              <a:rPr sz="2400" lang="en-US">
                <a:solidFill>
                  <a:srgbClr val="000000"/>
                </a:solidFill>
              </a:rPr>
              <a:t>o</a:t>
            </a:r>
            <a:r>
              <a:rPr sz="2400" lang="en-US">
                <a:solidFill>
                  <a:srgbClr val="000000"/>
                </a:solidFill>
              </a:rPr>
              <a:t>r</a:t>
            </a:r>
            <a:r>
              <a:rPr sz="2400" lang="en-US">
                <a:solidFill>
                  <a:srgbClr val="000000"/>
                </a:solidFill>
              </a:rPr>
              <a:t>m</a:t>
            </a:r>
            <a:r>
              <a:rPr sz="2400" lang="en-US">
                <a:solidFill>
                  <a:srgbClr val="000000"/>
                </a:solidFill>
              </a:rPr>
              <a:t>a</a:t>
            </a:r>
            <a:r>
              <a:rPr sz="2400" lang="en-US">
                <a:solidFill>
                  <a:srgbClr val="000000"/>
                </a:solidFill>
              </a:rPr>
              <a:t>l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a</a:t>
            </a:r>
            <a:r>
              <a:rPr sz="2400" lang="en-US">
                <a:solidFill>
                  <a:srgbClr val="000000"/>
                </a:solidFill>
              </a:rPr>
              <a:t>t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p</a:t>
            </a:r>
            <a:r>
              <a:rPr sz="2400" lang="en-US">
                <a:solidFill>
                  <a:srgbClr val="000000"/>
                </a:solidFill>
              </a:rPr>
              <a:t>r</a:t>
            </a:r>
            <a:r>
              <a:rPr sz="2400" lang="en-US">
                <a:solidFill>
                  <a:srgbClr val="000000"/>
                </a:solidFill>
              </a:rPr>
              <a:t>e</a:t>
            </a:r>
            <a:r>
              <a:rPr sz="2400" lang="en-US">
                <a:solidFill>
                  <a:srgbClr val="000000"/>
                </a:solidFill>
              </a:rPr>
              <a:t>s</a:t>
            </a:r>
            <a:r>
              <a:rPr sz="2400" lang="en-US">
                <a:solidFill>
                  <a:srgbClr val="000000"/>
                </a:solidFill>
              </a:rPr>
              <a:t>e</a:t>
            </a:r>
            <a:r>
              <a:rPr sz="2400" lang="en-US">
                <a:solidFill>
                  <a:srgbClr val="000000"/>
                </a:solidFill>
              </a:rPr>
              <a:t>n</a:t>
            </a:r>
            <a:r>
              <a:rPr sz="2400" lang="en-US">
                <a:solidFill>
                  <a:srgbClr val="000000"/>
                </a:solidFill>
              </a:rPr>
              <a:t>t </a:t>
            </a:r>
            <a:endParaRPr sz="2800" lang="en-IN">
              <a:solidFill>
                <a:srgbClr val="000000"/>
              </a:solidFill>
            </a:endParaRPr>
          </a:p>
        </p:txBody>
      </p:sp>
      <p:sp>
        <p:nvSpPr>
          <p:cNvPr id="1048630" name=""/>
          <p:cNvSpPr txBox="1"/>
          <p:nvPr/>
        </p:nvSpPr>
        <p:spPr>
          <a:xfrm>
            <a:off x="5385816" y="2927350"/>
            <a:ext cx="4000000" cy="802640"/>
          </a:xfrm>
          <a:prstGeom prst="rect"/>
        </p:spPr>
        <p:txBody>
          <a:bodyPr rtlCol="0" wrap="square">
            <a:spAutoFit/>
          </a:bodyPr>
          <a:p>
            <a:r>
              <a:rPr sz="2400" lang="en-US">
                <a:solidFill>
                  <a:srgbClr val="000000"/>
                </a:solidFill>
              </a:rPr>
              <a:t>E</a:t>
            </a:r>
            <a:r>
              <a:rPr sz="2400" lang="en-US">
                <a:solidFill>
                  <a:srgbClr val="000000"/>
                </a:solidFill>
              </a:rPr>
              <a:t>c</a:t>
            </a:r>
            <a:r>
              <a:rPr sz="2400" lang="en-US">
                <a:solidFill>
                  <a:srgbClr val="000000"/>
                </a:solidFill>
              </a:rPr>
              <a:t>h</a:t>
            </a:r>
            <a:r>
              <a:rPr sz="2400" lang="en-US">
                <a:solidFill>
                  <a:srgbClr val="000000"/>
                </a:solidFill>
              </a:rPr>
              <a:t>o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-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H</a:t>
            </a:r>
            <a:r>
              <a:rPr sz="2400" lang="en-US">
                <a:solidFill>
                  <a:srgbClr val="000000"/>
                </a:solidFill>
              </a:rPr>
              <a:t>y</a:t>
            </a:r>
            <a:r>
              <a:rPr sz="2400" lang="en-US">
                <a:solidFill>
                  <a:srgbClr val="000000"/>
                </a:solidFill>
              </a:rPr>
              <a:t>p</a:t>
            </a:r>
            <a:r>
              <a:rPr sz="2400" lang="en-US">
                <a:solidFill>
                  <a:srgbClr val="000000"/>
                </a:solidFill>
              </a:rPr>
              <a:t>o</a:t>
            </a:r>
            <a:r>
              <a:rPr sz="2400" lang="en-US">
                <a:solidFill>
                  <a:srgbClr val="000000"/>
                </a:solidFill>
              </a:rPr>
              <a:t>k</a:t>
            </a:r>
            <a:r>
              <a:rPr sz="2400" lang="en-US">
                <a:solidFill>
                  <a:srgbClr val="000000"/>
                </a:solidFill>
              </a:rPr>
              <a:t>i</a:t>
            </a:r>
            <a:r>
              <a:rPr sz="2400" lang="en-US">
                <a:solidFill>
                  <a:srgbClr val="000000"/>
                </a:solidFill>
              </a:rPr>
              <a:t>n</a:t>
            </a:r>
            <a:r>
              <a:rPr sz="2400" lang="en-US">
                <a:solidFill>
                  <a:srgbClr val="000000"/>
                </a:solidFill>
              </a:rPr>
              <a:t>e</a:t>
            </a:r>
            <a:r>
              <a:rPr sz="2400" lang="en-US">
                <a:solidFill>
                  <a:srgbClr val="000000"/>
                </a:solidFill>
              </a:rPr>
              <a:t>s</a:t>
            </a:r>
            <a:r>
              <a:rPr sz="2400" lang="en-US">
                <a:solidFill>
                  <a:srgbClr val="000000"/>
                </a:solidFill>
              </a:rPr>
              <a:t>i</a:t>
            </a:r>
            <a:r>
              <a:rPr sz="2400" lang="en-US">
                <a:solidFill>
                  <a:srgbClr val="000000"/>
                </a:solidFill>
              </a:rPr>
              <a:t>a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A</a:t>
            </a:r>
            <a:r>
              <a:rPr sz="2400" lang="en-US">
                <a:solidFill>
                  <a:srgbClr val="000000"/>
                </a:solidFill>
              </a:rPr>
              <a:t>W</a:t>
            </a:r>
            <a:endParaRPr sz="2000" lang="en-IN">
              <a:solidFill>
                <a:srgbClr val="000000"/>
              </a:solidFill>
            </a:endParaRPr>
          </a:p>
          <a:p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E</a:t>
            </a:r>
            <a:r>
              <a:rPr sz="2400" lang="en-US">
                <a:solidFill>
                  <a:srgbClr val="000000"/>
                </a:solidFill>
              </a:rPr>
              <a:t>F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-</a:t>
            </a:r>
            <a:r>
              <a:rPr sz="2400" lang="en-US">
                <a:solidFill>
                  <a:srgbClr val="000000"/>
                </a:solidFill>
              </a:rPr>
              <a:t> </a:t>
            </a:r>
            <a:r>
              <a:rPr sz="2400" lang="en-US">
                <a:solidFill>
                  <a:srgbClr val="000000"/>
                </a:solidFill>
              </a:rPr>
              <a:t>4</a:t>
            </a:r>
            <a:r>
              <a:rPr sz="2400" lang="en-US">
                <a:solidFill>
                  <a:srgbClr val="000000"/>
                </a:solidFill>
              </a:rPr>
              <a:t>0</a:t>
            </a:r>
            <a:r>
              <a:rPr sz="2400" lang="en-US">
                <a:solidFill>
                  <a:srgbClr val="000000"/>
                </a:solidFill>
              </a:rPr>
              <a:t>%</a:t>
            </a:r>
            <a:endParaRPr sz="2800" lang="en-IN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IN"/>
              <a:t>urinalysis</a:t>
            </a:r>
          </a:p>
        </p:txBody>
      </p:sp>
      <p:sp>
        <p:nvSpPr>
          <p:cNvPr id="1048632" name="Content Placeholder 2"/>
          <p:cNvSpPr>
            <a:spLocks noGrp="1"/>
          </p:cNvSpPr>
          <p:nvPr>
            <p:ph idx="1"/>
          </p:nvPr>
        </p:nvSpPr>
        <p:spPr>
          <a:xfrm>
            <a:off x="1069848" y="1837944"/>
            <a:ext cx="10058400" cy="4334256"/>
          </a:xfrm>
        </p:spPr>
        <p:txBody>
          <a:bodyPr>
            <a:normAutofit/>
          </a:bodyPr>
          <a:p>
            <a:r>
              <a:rPr dirty="0" lang="en-US"/>
              <a:t>Urine albumin- nil</a:t>
            </a:r>
          </a:p>
          <a:p>
            <a:r>
              <a:rPr dirty="0" lang="en-US"/>
              <a:t>Urine sugar - ++</a:t>
            </a:r>
          </a:p>
          <a:p>
            <a:r>
              <a:rPr dirty="0" lang="en-US"/>
              <a:t>Urine acetone- negative</a:t>
            </a:r>
          </a:p>
          <a:p>
            <a:endParaRPr dirty="0" lang="en-US"/>
          </a:p>
          <a:p>
            <a:endParaRPr dirty="0" lang="en-US"/>
          </a:p>
          <a:p>
            <a:endParaRPr dirty="0" lang="en-US"/>
          </a:p>
          <a:p>
            <a:r>
              <a:rPr dirty="0" lang="en-US"/>
              <a:t>Urine Chloride- 132.0mEq/L</a:t>
            </a:r>
            <a:r>
              <a:rPr dirty="0" lang="en-US"/>
              <a:t> </a:t>
            </a:r>
            <a:r>
              <a:rPr dirty="0" lang="en-US"/>
              <a:t>(</a:t>
            </a:r>
            <a:r>
              <a:rPr dirty="0" lang="en-US"/>
              <a:t> </a:t>
            </a:r>
            <a:r>
              <a:rPr dirty="0" lang="en-US"/>
              <a:t>5</a:t>
            </a:r>
            <a:r>
              <a:rPr dirty="0" lang="en-US"/>
              <a:t>5</a:t>
            </a:r>
            <a:r>
              <a:rPr dirty="0" lang="en-US"/>
              <a:t> </a:t>
            </a:r>
            <a:r>
              <a:rPr dirty="0" lang="en-US"/>
              <a:t>-</a:t>
            </a:r>
            <a:r>
              <a:rPr dirty="0" lang="en-US"/>
              <a:t> </a:t>
            </a:r>
            <a:r>
              <a:rPr dirty="0" lang="en-US"/>
              <a:t>1</a:t>
            </a:r>
            <a:r>
              <a:rPr dirty="0" lang="en-US"/>
              <a:t>2</a:t>
            </a:r>
            <a:r>
              <a:rPr dirty="0" lang="en-US"/>
              <a:t>5</a:t>
            </a:r>
            <a:r>
              <a:rPr dirty="0" lang="en-US"/>
              <a:t> </a:t>
            </a:r>
            <a:r>
              <a:rPr dirty="0" lang="en-US"/>
              <a:t>)</a:t>
            </a:r>
            <a:endParaRPr altLang="en-US" lang="zh-CN"/>
          </a:p>
          <a:p>
            <a:r>
              <a:rPr dirty="0" lang="en-US"/>
              <a:t>Urine Calcium – 4.7mg/dL</a:t>
            </a:r>
          </a:p>
          <a:p>
            <a:r>
              <a:rPr dirty="0" lang="en-US"/>
              <a:t>Urine creatinine – 14mg/dL</a:t>
            </a:r>
          </a:p>
          <a:p>
            <a:r>
              <a:rPr dirty="0" lang="en-US"/>
              <a:t>Urine Ca/Cr -0.33</a:t>
            </a:r>
          </a:p>
          <a:p>
            <a:endParaRPr dirty="0" lang="en-US"/>
          </a:p>
          <a:p>
            <a:endParaRPr dirty="0" lang="en-IN"/>
          </a:p>
        </p:txBody>
      </p:sp>
      <p:graphicFrame>
        <p:nvGraphicFramePr>
          <p:cNvPr id="4194307" name="Table 3"/>
          <p:cNvGraphicFramePr>
            <a:graphicFrameLocks noGrp="1"/>
          </p:cNvGraphicFramePr>
          <p:nvPr/>
        </p:nvGraphicFramePr>
        <p:xfrm>
          <a:off x="1307592" y="3151970"/>
          <a:ext cx="355701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672"/>
                <a:gridCol w="1185672"/>
                <a:gridCol w="1185672"/>
              </a:tblGrid>
              <a:tr h="370840">
                <a:tc>
                  <a:txBody>
                    <a:bodyPr/>
                    <a:p>
                      <a:endParaRPr lang="en-IN"/>
                    </a:p>
                  </a:txBody>
                </a:tc>
                <a:tc>
                  <a:txBody>
                    <a:bodyPr/>
                    <a:p>
                      <a:endParaRPr dirty="0" lang="en-IN"/>
                    </a:p>
                  </a:txBody>
                </a:tc>
                <a:tc>
                  <a:txBody>
                    <a:bodyPr/>
                    <a:p>
                      <a:endParaRPr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r>
                        <a:rPr dirty="0" lang="en-US"/>
                        <a:t>Urine Na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49.3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36.1</a:t>
                      </a:r>
                      <a:endParaRPr dirty="0" lang="en-IN"/>
                    </a:p>
                  </a:txBody>
                </a:tc>
              </a:tr>
              <a:tr h="370840">
                <a:tc>
                  <a:txBody>
                    <a:bodyPr/>
                    <a:p>
                      <a:r>
                        <a:rPr dirty="0" lang="en-US"/>
                        <a:t>Urine K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2</a:t>
                      </a:r>
                      <a:r>
                        <a:rPr dirty="0" lang="en-US"/>
                        <a:t>2</a:t>
                      </a:r>
                      <a:r>
                        <a:rPr dirty="0" lang="en-US"/>
                        <a:t>.</a:t>
                      </a:r>
                      <a:r>
                        <a:rPr dirty="0" lang="en-US"/>
                        <a:t>6</a:t>
                      </a:r>
                      <a:endParaRPr dirty="0" lang="en-IN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19.3</a:t>
                      </a:r>
                      <a:endParaRPr dirty="0" lang="en-IN"/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23544"/>
          </a:xfrm>
        </p:spPr>
        <p:txBody>
          <a:bodyPr/>
          <a:p>
            <a:pPr algn="ctr"/>
            <a:r>
              <a:rPr dirty="0" lang="en-US" err="1"/>
              <a:t>Usg</a:t>
            </a:r>
            <a:r>
              <a:rPr dirty="0" lang="en-US"/>
              <a:t> abdomen &amp; pelvis</a:t>
            </a:r>
            <a:endParaRPr dirty="0" lang="en-IN"/>
          </a:p>
        </p:txBody>
      </p:sp>
      <p:pic>
        <p:nvPicPr>
          <p:cNvPr id="2097153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633472" y="1238789"/>
            <a:ext cx="6556248" cy="532025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68680"/>
          </a:xfrm>
        </p:spPr>
        <p:txBody>
          <a:bodyPr/>
          <a:p>
            <a:pPr algn="ctr"/>
            <a:r>
              <a:rPr dirty="0" lang="en-US" err="1"/>
              <a:t>pta</a:t>
            </a:r>
            <a:endParaRPr dirty="0" lang="en-IN"/>
          </a:p>
        </p:txBody>
      </p:sp>
      <p:pic>
        <p:nvPicPr>
          <p:cNvPr id="2097154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69848" y="1563325"/>
            <a:ext cx="4203192" cy="4810043"/>
          </a:xfrm>
        </p:spPr>
      </p:pic>
      <p:pic>
        <p:nvPicPr>
          <p:cNvPr id="2097155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452162" y="1563325"/>
            <a:ext cx="4669989" cy="4810043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IN"/>
              <a:t>CHIEF COMPLAINTS</a:t>
            </a:r>
          </a:p>
        </p:txBody>
      </p:sp>
      <p:sp>
        <p:nvSpPr>
          <p:cNvPr id="1048601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dirty="0" lang="en-IN"/>
              <a:t>A 41 year old male came with chief complaints of difficulty in using both lower limbs for 1 week.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199103"/>
          </a:xfrm>
        </p:spPr>
        <p:txBody>
          <a:bodyPr/>
          <a:p>
            <a:pPr algn="ctr"/>
            <a:r>
              <a:rPr lang="en-US"/>
              <a:t>N</a:t>
            </a:r>
            <a:r>
              <a:rPr lang="en-US"/>
              <a:t>E</a:t>
            </a:r>
            <a:r>
              <a:rPr lang="en-US"/>
              <a:t>P</a:t>
            </a:r>
            <a:r>
              <a:rPr lang="en-US"/>
              <a:t>H</a:t>
            </a:r>
            <a:r>
              <a:rPr lang="en-US"/>
              <a:t>R</a:t>
            </a:r>
            <a:r>
              <a:rPr lang="en-US"/>
              <a:t>O</a:t>
            </a:r>
            <a:r>
              <a:rPr lang="en-US"/>
              <a:t>L</a:t>
            </a:r>
            <a:r>
              <a:rPr lang="en-US"/>
              <a:t>O</a:t>
            </a:r>
            <a:r>
              <a:rPr lang="en-US"/>
              <a:t>G</a:t>
            </a:r>
            <a:r>
              <a:rPr lang="en-US"/>
              <a:t>Y</a:t>
            </a:r>
            <a:r>
              <a:rPr lang="en-US"/>
              <a:t> </a:t>
            </a:r>
            <a:r>
              <a:rPr lang="en-US"/>
              <a:t>C</a:t>
            </a:r>
            <a:r>
              <a:rPr lang="en-US"/>
              <a:t>O</a:t>
            </a:r>
            <a:r>
              <a:rPr lang="en-US"/>
              <a:t>N</a:t>
            </a:r>
            <a:r>
              <a:rPr lang="en-US"/>
              <a:t>S</a:t>
            </a:r>
            <a:r>
              <a:rPr lang="en-US"/>
              <a:t>U</a:t>
            </a:r>
            <a:r>
              <a:rPr lang="en-US"/>
              <a:t>L</a:t>
            </a:r>
            <a:r>
              <a:rPr lang="en-US"/>
              <a:t>T</a:t>
            </a:r>
            <a:endParaRPr lang="en-IN"/>
          </a:p>
        </p:txBody>
      </p:sp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880646" y="1044058"/>
            <a:ext cx="7800937" cy="5813942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N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dirty="0" lang="en-IN"/>
          </a:p>
        </p:txBody>
      </p:sp>
      <p:sp>
        <p:nvSpPr>
          <p:cNvPr id="1048637" name="Rectangle: Rounded Corners 3"/>
          <p:cNvSpPr/>
          <p:nvPr/>
        </p:nvSpPr>
        <p:spPr>
          <a:xfrm>
            <a:off x="2084832" y="2825496"/>
            <a:ext cx="3337560" cy="2587752"/>
          </a:xfrm>
          <a:prstGeom prst="roundRect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lang="en-US"/>
              <a:t>HYPOKALEMIA</a:t>
            </a:r>
          </a:p>
          <a:p>
            <a:pPr algn="ctr"/>
            <a:r>
              <a:rPr dirty="0" lang="en-US"/>
              <a:t>RENAL K+ LOSS</a:t>
            </a:r>
          </a:p>
          <a:p>
            <a:pPr algn="ctr"/>
            <a:r>
              <a:rPr dirty="0" lang="en-US"/>
              <a:t>NORMAL BP</a:t>
            </a:r>
          </a:p>
          <a:p>
            <a:pPr algn="ctr"/>
            <a:r>
              <a:rPr dirty="0" lang="en-US"/>
              <a:t>MET. ALKALOSIS</a:t>
            </a:r>
          </a:p>
          <a:p>
            <a:pPr algn="ctr"/>
            <a:r>
              <a:rPr dirty="0" lang="en-US"/>
              <a:t>HYPOMAGNESEMIA</a:t>
            </a:r>
          </a:p>
          <a:p>
            <a:pPr algn="ctr"/>
            <a:r>
              <a:rPr altLang="en-US" dirty="0" lang="en-US"/>
              <a:t>B</a:t>
            </a:r>
            <a:r>
              <a:rPr altLang="en-US" dirty="0" lang="en-US"/>
              <a:t>/</a:t>
            </a:r>
            <a:r>
              <a:rPr altLang="en-US" dirty="0" lang="en-US"/>
              <a:t>L</a:t>
            </a:r>
            <a:r>
              <a:rPr altLang="en-US" dirty="0" lang="en-US"/>
              <a:t> </a:t>
            </a:r>
            <a:r>
              <a:rPr altLang="en-US" dirty="0" lang="en-US"/>
              <a:t>M</a:t>
            </a:r>
            <a:r>
              <a:rPr altLang="en-US" dirty="0" lang="en-US"/>
              <a:t>I</a:t>
            </a:r>
            <a:r>
              <a:rPr altLang="en-US" dirty="0" lang="en-US"/>
              <a:t>N</a:t>
            </a:r>
            <a:r>
              <a:rPr altLang="en-US" dirty="0" lang="en-US"/>
              <a:t>I</a:t>
            </a:r>
            <a:r>
              <a:rPr altLang="en-US" dirty="0" lang="en-US"/>
              <a:t>M</a:t>
            </a:r>
            <a:r>
              <a:rPr altLang="en-US" dirty="0" lang="en-US"/>
              <a:t>A</a:t>
            </a:r>
            <a:r>
              <a:rPr altLang="en-US" dirty="0" lang="en-US"/>
              <a:t>L</a:t>
            </a:r>
            <a:r>
              <a:rPr altLang="en-US" dirty="0" lang="en-US"/>
              <a:t> </a:t>
            </a:r>
            <a:r>
              <a:rPr altLang="en-US" dirty="0" lang="en-US"/>
              <a:t>S</a:t>
            </a:r>
            <a:r>
              <a:rPr altLang="en-US" dirty="0" lang="en-US"/>
              <a:t>E</a:t>
            </a:r>
            <a:r>
              <a:rPr altLang="en-US" dirty="0" lang="en-US"/>
              <a:t>N</a:t>
            </a:r>
            <a:r>
              <a:rPr altLang="en-US" dirty="0" lang="en-US"/>
              <a:t>S</a:t>
            </a:r>
            <a:r>
              <a:rPr altLang="en-US" dirty="0" lang="en-US"/>
              <a:t>O</a:t>
            </a:r>
            <a:r>
              <a:rPr altLang="en-US" dirty="0" lang="en-US"/>
              <a:t>R</a:t>
            </a:r>
            <a:r>
              <a:rPr altLang="en-US" dirty="0" lang="en-US"/>
              <a:t>Y</a:t>
            </a:r>
            <a:r>
              <a:rPr altLang="en-US" dirty="0" lang="en-US"/>
              <a:t> </a:t>
            </a:r>
            <a:r>
              <a:rPr altLang="en-US" dirty="0" lang="en-US"/>
              <a:t>H</a:t>
            </a:r>
            <a:r>
              <a:rPr altLang="en-US" dirty="0" lang="en-US"/>
              <a:t>E</a:t>
            </a:r>
            <a:r>
              <a:rPr altLang="en-US" dirty="0" lang="en-US"/>
              <a:t>A</a:t>
            </a:r>
            <a:r>
              <a:rPr altLang="en-US" dirty="0" lang="en-US"/>
              <a:t>R</a:t>
            </a:r>
            <a:r>
              <a:rPr altLang="en-US" dirty="0" lang="en-US"/>
              <a:t>I</a:t>
            </a:r>
            <a:r>
              <a:rPr altLang="en-US" dirty="0" lang="en-US"/>
              <a:t>N</a:t>
            </a:r>
            <a:r>
              <a:rPr altLang="en-US" dirty="0" lang="en-US"/>
              <a:t>G </a:t>
            </a:r>
            <a:r>
              <a:rPr altLang="en-US" dirty="0" lang="en-US"/>
              <a:t>L</a:t>
            </a:r>
            <a:r>
              <a:rPr altLang="en-US" dirty="0" lang="en-US"/>
              <a:t>O</a:t>
            </a:r>
            <a:r>
              <a:rPr altLang="en-US" dirty="0" lang="en-US"/>
              <a:t>S</a:t>
            </a:r>
            <a:r>
              <a:rPr altLang="en-US" dirty="0" lang="en-US"/>
              <a:t>S</a:t>
            </a:r>
            <a:r>
              <a:rPr altLang="en-US" dirty="0" lang="en-US"/>
              <a:t> </a:t>
            </a:r>
            <a:endParaRPr altLang="en-US" lang="zh-CN"/>
          </a:p>
          <a:p>
            <a:pPr algn="ctr"/>
            <a:r>
              <a:rPr dirty="0" lang="en-US"/>
              <a:t>ELEVATED URINE Cl levels</a:t>
            </a:r>
          </a:p>
          <a:p>
            <a:pPr algn="ctr"/>
            <a:r>
              <a:rPr dirty="0" lang="en-US"/>
              <a:t>URINE Ca/Cr- 0.33</a:t>
            </a:r>
            <a:endParaRPr dirty="0" lang="en-IN"/>
          </a:p>
        </p:txBody>
      </p:sp>
      <p:sp>
        <p:nvSpPr>
          <p:cNvPr id="1048638" name="Arrow: Right 4"/>
          <p:cNvSpPr/>
          <p:nvPr/>
        </p:nvSpPr>
        <p:spPr>
          <a:xfrm>
            <a:off x="5948172" y="3749040"/>
            <a:ext cx="978408" cy="484632"/>
          </a:xfrm>
          <a:prstGeom prst="rightArrow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IN"/>
          </a:p>
        </p:txBody>
      </p:sp>
      <p:sp>
        <p:nvSpPr>
          <p:cNvPr id="1048639" name="Oval 5"/>
          <p:cNvSpPr/>
          <p:nvPr/>
        </p:nvSpPr>
        <p:spPr>
          <a:xfrm>
            <a:off x="7452360" y="2997264"/>
            <a:ext cx="2842351" cy="1988184"/>
          </a:xfrm>
          <a:prstGeom prst="ellips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dirty="0" lang="en-US"/>
              <a:t>D</a:t>
            </a:r>
            <a:r>
              <a:rPr dirty="0" lang="en-US"/>
              <a:t>D</a:t>
            </a:r>
            <a:r>
              <a:rPr dirty="0" lang="en-US"/>
              <a:t>'</a:t>
            </a:r>
            <a:r>
              <a:rPr dirty="0" lang="en-US"/>
              <a:t>s</a:t>
            </a:r>
            <a:endParaRPr dirty="0" lang="en-IN"/>
          </a:p>
          <a:p>
            <a:pPr algn="ctr"/>
            <a:r>
              <a:rPr dirty="0" lang="en-US"/>
              <a:t>?</a:t>
            </a:r>
            <a:r>
              <a:rPr dirty="0" lang="en-US"/>
              <a:t>BARTTER SYNDROM</a:t>
            </a:r>
            <a:r>
              <a:rPr dirty="0" lang="en-US"/>
              <a:t>E</a:t>
            </a:r>
            <a:endParaRPr dirty="0" lang="en-IN"/>
          </a:p>
          <a:p>
            <a:pPr algn="ctr"/>
            <a:r>
              <a:rPr dirty="0" lang="en-US"/>
              <a:t>?</a:t>
            </a:r>
            <a:r>
              <a:rPr dirty="0" lang="en-US"/>
              <a:t>C</a:t>
            </a:r>
            <a:r>
              <a:rPr dirty="0" lang="en-US"/>
              <a:t>A</a:t>
            </a:r>
            <a:r>
              <a:rPr dirty="0" lang="en-US"/>
              <a:t>M</a:t>
            </a:r>
            <a:r>
              <a:rPr dirty="0" lang="en-US"/>
              <a:t> </a:t>
            </a:r>
            <a:r>
              <a:rPr dirty="0" lang="en-US"/>
              <a:t>i</a:t>
            </a:r>
            <a:r>
              <a:rPr dirty="0" lang="en-US"/>
              <a:t>n</a:t>
            </a:r>
            <a:r>
              <a:rPr dirty="0" lang="en-US"/>
              <a:t>d</a:t>
            </a:r>
            <a:r>
              <a:rPr dirty="0" lang="en-US"/>
              <a:t>u</a:t>
            </a:r>
            <a:r>
              <a:rPr dirty="0" lang="en-US"/>
              <a:t>c</a:t>
            </a:r>
            <a:r>
              <a:rPr dirty="0" lang="en-US"/>
              <a:t>e</a:t>
            </a:r>
            <a:r>
              <a:rPr dirty="0" lang="en-US"/>
              <a:t>d</a:t>
            </a:r>
            <a:r>
              <a:rPr dirty="0" lang="en-US"/>
              <a:t> </a:t>
            </a:r>
            <a:r>
              <a:rPr dirty="0" lang="en-US"/>
              <a:t>T</a:t>
            </a:r>
            <a:r>
              <a:rPr dirty="0" lang="en-US"/>
              <a:t>u</a:t>
            </a:r>
            <a:r>
              <a:rPr dirty="0" lang="en-US"/>
              <a:t>b</a:t>
            </a:r>
            <a:r>
              <a:rPr dirty="0" lang="en-US"/>
              <a:t>u</a:t>
            </a:r>
            <a:r>
              <a:rPr dirty="0" lang="en-US"/>
              <a:t>l</a:t>
            </a:r>
            <a:r>
              <a:rPr dirty="0" lang="en-US"/>
              <a:t>o</a:t>
            </a:r>
            <a:r>
              <a:rPr dirty="0" lang="en-US"/>
              <a:t>p</a:t>
            </a:r>
            <a:r>
              <a:rPr dirty="0" lang="en-US"/>
              <a:t>a</a:t>
            </a:r>
            <a:r>
              <a:rPr dirty="0" lang="en-US"/>
              <a:t>t</a:t>
            </a:r>
            <a:r>
              <a:rPr dirty="0" lang="en-US"/>
              <a:t>h</a:t>
            </a:r>
            <a:r>
              <a:rPr dirty="0" lang="en-US"/>
              <a:t>y</a:t>
            </a:r>
            <a:r>
              <a:rPr dirty="0" lang="en-US"/>
              <a:t> </a:t>
            </a:r>
            <a:endParaRPr dirty="0" lang="en-IN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 id="7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 id="12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2000" id="17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7" grpId="0" animBg="1"/>
      <p:bldP spid="1048638" grpId="0" animBg="1"/>
      <p:bldP spid="10486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F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a</a:t>
            </a:r>
            <a:r>
              <a:rPr lang="en-US"/>
              <a:t>l</a:t>
            </a:r>
            <a:r>
              <a:rPr lang="en-US"/>
              <a:t> </a:t>
            </a:r>
            <a:r>
              <a:rPr lang="en-US"/>
              <a:t>i</a:t>
            </a:r>
            <a:r>
              <a:rPr lang="en-US"/>
              <a:t>m</a:t>
            </a:r>
            <a:r>
              <a:rPr lang="en-US"/>
              <a:t>p</a:t>
            </a:r>
            <a:r>
              <a:rPr lang="en-US"/>
              <a:t>r</a:t>
            </a:r>
            <a:r>
              <a:rPr lang="en-US"/>
              <a:t>e</a:t>
            </a:r>
            <a:r>
              <a:rPr lang="en-US"/>
              <a:t>ssion </a:t>
            </a:r>
            <a:endParaRPr lang="en-IN"/>
          </a:p>
        </p:txBody>
      </p:sp>
      <p:sp>
        <p:nvSpPr>
          <p:cNvPr id="1048707" name="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T</a:t>
            </a:r>
            <a:r>
              <a:rPr lang="en-US"/>
              <a:t>2</a:t>
            </a:r>
            <a:r>
              <a:rPr lang="en-US"/>
              <a:t>D</a:t>
            </a:r>
            <a:r>
              <a:rPr lang="en-US"/>
              <a:t>M</a:t>
            </a:r>
            <a:endParaRPr lang="en-IN"/>
          </a:p>
          <a:p>
            <a:r>
              <a:rPr lang="en-US"/>
              <a:t> </a:t>
            </a:r>
            <a:r>
              <a:rPr lang="en-US"/>
              <a:t>C</a:t>
            </a:r>
            <a:r>
              <a:rPr lang="en-US"/>
              <a:t>A</a:t>
            </a:r>
            <a:r>
              <a:rPr lang="en-US"/>
              <a:t>D</a:t>
            </a:r>
            <a:r>
              <a:rPr lang="en-US"/>
              <a:t> </a:t>
            </a:r>
            <a:r>
              <a:rPr lang="en-US"/>
              <a:t>-</a:t>
            </a:r>
            <a:r>
              <a:rPr lang="en-US"/>
              <a:t> </a:t>
            </a:r>
            <a:r>
              <a:rPr lang="en-US"/>
              <a:t>E</a:t>
            </a:r>
            <a:r>
              <a:rPr lang="en-US"/>
              <a:t>F</a:t>
            </a:r>
            <a:r>
              <a:rPr lang="en-US"/>
              <a:t>4</a:t>
            </a:r>
            <a:r>
              <a:rPr lang="en-US"/>
              <a:t>0</a:t>
            </a:r>
            <a:r>
              <a:rPr lang="en-US"/>
              <a:t>%</a:t>
            </a:r>
            <a:endParaRPr lang="en-IN"/>
          </a:p>
          <a:p>
            <a:r>
              <a:rPr lang="en-US"/>
              <a:t> </a:t>
            </a:r>
            <a:r>
              <a:rPr lang="en-US"/>
              <a:t>R</a:t>
            </a:r>
            <a:r>
              <a:rPr lang="en-US"/>
              <a:t>e</a:t>
            </a:r>
            <a:r>
              <a:rPr lang="en-US"/>
              <a:t>n</a:t>
            </a:r>
            <a:r>
              <a:rPr lang="en-US"/>
              <a:t>a</a:t>
            </a:r>
            <a:r>
              <a:rPr lang="en-US"/>
              <a:t>l</a:t>
            </a:r>
            <a:r>
              <a:rPr lang="en-US"/>
              <a:t> </a:t>
            </a:r>
            <a:r>
              <a:rPr lang="en-US"/>
              <a:t>F</a:t>
            </a:r>
            <a:r>
              <a:rPr lang="en-US"/>
              <a:t>a</a:t>
            </a:r>
            <a:r>
              <a:rPr lang="en-US"/>
              <a:t>i</a:t>
            </a:r>
            <a:r>
              <a:rPr lang="en-US"/>
              <a:t>l</a:t>
            </a:r>
            <a:r>
              <a:rPr lang="en-US"/>
              <a:t>u</a:t>
            </a:r>
            <a:r>
              <a:rPr lang="en-US"/>
              <a:t>r</a:t>
            </a:r>
            <a:r>
              <a:rPr lang="en-US"/>
              <a:t>e </a:t>
            </a:r>
            <a:r>
              <a:rPr lang="en-US"/>
              <a:t>-</a:t>
            </a:r>
            <a:r>
              <a:rPr lang="en-US"/>
              <a:t>?</a:t>
            </a:r>
            <a:r>
              <a:rPr lang="en-US"/>
              <a:t> </a:t>
            </a:r>
            <a:r>
              <a:rPr lang="en-US"/>
              <a:t>C</a:t>
            </a:r>
            <a:r>
              <a:rPr lang="en-US"/>
              <a:t>R</a:t>
            </a:r>
            <a:r>
              <a:rPr lang="en-US"/>
              <a:t>S</a:t>
            </a:r>
            <a:r>
              <a:rPr lang="en-US"/>
              <a:t> </a:t>
            </a:r>
            <a:endParaRPr lang="en-IN"/>
          </a:p>
          <a:p>
            <a:r>
              <a:rPr lang="en-US"/>
              <a:t> </a:t>
            </a:r>
            <a:r>
              <a:rPr lang="en-US"/>
              <a:t>H</a:t>
            </a:r>
            <a:r>
              <a:rPr lang="en-US"/>
              <a:t>y</a:t>
            </a:r>
            <a:r>
              <a:rPr lang="en-US"/>
              <a:t>p</a:t>
            </a:r>
            <a:r>
              <a:rPr lang="en-US"/>
              <a:t>o</a:t>
            </a:r>
            <a:r>
              <a:rPr lang="en-US"/>
              <a:t>k</a:t>
            </a:r>
            <a:r>
              <a:rPr lang="en-US"/>
              <a:t>a</a:t>
            </a:r>
            <a:r>
              <a:rPr lang="en-US"/>
              <a:t>l</a:t>
            </a:r>
            <a:r>
              <a:rPr lang="en-US"/>
              <a:t>emi</a:t>
            </a:r>
            <a:r>
              <a:rPr lang="en-US"/>
              <a:t>c</a:t>
            </a:r>
            <a:r>
              <a:rPr lang="en-US"/>
              <a:t> </a:t>
            </a:r>
            <a:r>
              <a:rPr lang="en-US"/>
              <a:t>P</a:t>
            </a:r>
            <a:r>
              <a:rPr lang="en-US"/>
              <a:t>a</a:t>
            </a:r>
            <a:r>
              <a:rPr lang="en-US"/>
              <a:t>r</a:t>
            </a:r>
            <a:r>
              <a:rPr lang="en-US"/>
              <a:t>a</a:t>
            </a:r>
            <a:r>
              <a:rPr lang="en-US"/>
              <a:t>l</a:t>
            </a:r>
            <a:r>
              <a:rPr lang="en-US"/>
              <a:t>y</a:t>
            </a:r>
            <a:r>
              <a:rPr lang="en-US"/>
              <a:t>s</a:t>
            </a:r>
            <a:r>
              <a:rPr lang="en-US"/>
              <a:t>i</a:t>
            </a:r>
            <a:r>
              <a:rPr lang="en-US"/>
              <a:t>s </a:t>
            </a:r>
            <a:r>
              <a:rPr lang="en-US"/>
              <a:t>(</a:t>
            </a:r>
            <a:r>
              <a:rPr lang="en-US"/>
              <a:t>R</a:t>
            </a:r>
            <a:r>
              <a:rPr lang="en-US"/>
              <a:t>e</a:t>
            </a:r>
            <a:r>
              <a:rPr lang="en-US"/>
              <a:t>c</a:t>
            </a:r>
            <a:r>
              <a:rPr lang="en-US"/>
              <a:t>o</a:t>
            </a:r>
            <a:r>
              <a:rPr lang="en-US"/>
              <a:t>v</a:t>
            </a:r>
            <a:r>
              <a:rPr lang="en-US"/>
              <a:t>e</a:t>
            </a:r>
            <a:r>
              <a:rPr lang="en-US"/>
              <a:t>red</a:t>
            </a:r>
            <a:r>
              <a:rPr lang="en-US"/>
              <a:t>)</a:t>
            </a:r>
            <a:r>
              <a:rPr lang="en-US"/>
              <a:t> </a:t>
            </a:r>
            <a:endParaRPr lang="en-IN"/>
          </a:p>
          <a:p>
            <a:r>
              <a:rPr lang="en-US"/>
              <a:t> </a:t>
            </a:r>
            <a:r>
              <a:rPr lang="en-US"/>
              <a:t>D</a:t>
            </a:r>
            <a:r>
              <a:rPr lang="en-US"/>
              <a:t>y</a:t>
            </a:r>
            <a:r>
              <a:rPr lang="en-US"/>
              <a:t>s</a:t>
            </a:r>
            <a:r>
              <a:rPr lang="en-US"/>
              <a:t>e</a:t>
            </a:r>
            <a:r>
              <a:rPr lang="en-US"/>
              <a:t>l</a:t>
            </a:r>
            <a:r>
              <a:rPr lang="en-US"/>
              <a:t>e</a:t>
            </a:r>
            <a:r>
              <a:rPr lang="en-US"/>
              <a:t>c</a:t>
            </a:r>
            <a:r>
              <a:rPr lang="en-US"/>
              <a:t>t</a:t>
            </a:r>
            <a:r>
              <a:rPr lang="en-US"/>
              <a:t>r</a:t>
            </a:r>
            <a:r>
              <a:rPr lang="en-US"/>
              <a:t>o</a:t>
            </a:r>
            <a:r>
              <a:rPr lang="en-US"/>
              <a:t>l</a:t>
            </a:r>
            <a:r>
              <a:rPr lang="en-US"/>
              <a:t>y</a:t>
            </a:r>
            <a:r>
              <a:rPr lang="en-US"/>
              <a:t>t</a:t>
            </a:r>
            <a:r>
              <a:rPr lang="en-US"/>
              <a:t>e</a:t>
            </a:r>
            <a:r>
              <a:rPr lang="en-US"/>
              <a:t>m</a:t>
            </a:r>
            <a:r>
              <a:rPr lang="en-US"/>
              <a:t>i</a:t>
            </a:r>
            <a:r>
              <a:rPr lang="en-US"/>
              <a:t>a</a:t>
            </a:r>
            <a:r>
              <a:rPr lang="en-US"/>
              <a:t> </a:t>
            </a:r>
            <a:endParaRPr lang="en-IN"/>
          </a:p>
          <a:p>
            <a:r>
              <a:rPr lang="en-US"/>
              <a:t> </a:t>
            </a:r>
            <a:r>
              <a:rPr lang="en-US"/>
              <a:t>?</a:t>
            </a:r>
            <a:r>
              <a:rPr lang="en-US"/>
              <a:t> </a:t>
            </a:r>
            <a:r>
              <a:rPr lang="en-US"/>
              <a:t>B</a:t>
            </a:r>
            <a:r>
              <a:rPr lang="en-US"/>
              <a:t>a</a:t>
            </a:r>
            <a:r>
              <a:rPr lang="en-US"/>
              <a:t>r</a:t>
            </a:r>
            <a:r>
              <a:rPr lang="en-US"/>
              <a:t>t</a:t>
            </a:r>
            <a:r>
              <a:rPr lang="en-US"/>
              <a:t>t</a:t>
            </a:r>
            <a:r>
              <a:rPr lang="en-US"/>
              <a:t>e</a:t>
            </a:r>
            <a:r>
              <a:rPr lang="en-US"/>
              <a:t>r</a:t>
            </a:r>
            <a:r>
              <a:rPr lang="en-US"/>
              <a:t> </a:t>
            </a:r>
            <a:r>
              <a:rPr lang="en-US"/>
              <a:t>s</a:t>
            </a:r>
            <a:r>
              <a:rPr lang="en-US"/>
              <a:t>y</a:t>
            </a:r>
            <a:r>
              <a:rPr lang="en-US"/>
              <a:t>n</a:t>
            </a:r>
            <a:r>
              <a:rPr lang="en-US"/>
              <a:t>drome</a:t>
            </a:r>
            <a:r>
              <a:rPr lang="en-US"/>
              <a:t>/</a:t>
            </a:r>
            <a:r>
              <a:rPr lang="en-US"/>
              <a:t> </a:t>
            </a:r>
            <a:r>
              <a:rPr lang="en-US"/>
              <a:t>?</a:t>
            </a:r>
            <a:r>
              <a:rPr lang="en-US"/>
              <a:t> </a:t>
            </a:r>
            <a:r>
              <a:rPr lang="en-US"/>
              <a:t>C</a:t>
            </a:r>
            <a:r>
              <a:rPr lang="en-US"/>
              <a:t>A</a:t>
            </a:r>
            <a:r>
              <a:rPr lang="en-US"/>
              <a:t>M</a:t>
            </a:r>
            <a:r>
              <a:rPr lang="en-US"/>
              <a:t> </a:t>
            </a:r>
            <a:r>
              <a:rPr lang="en-US"/>
              <a:t>i</a:t>
            </a:r>
            <a:r>
              <a:rPr lang="en-US"/>
              <a:t>n</a:t>
            </a:r>
            <a:r>
              <a:rPr lang="en-US"/>
              <a:t>d</a:t>
            </a:r>
            <a:r>
              <a:rPr lang="en-US"/>
              <a:t>u</a:t>
            </a:r>
            <a:r>
              <a:rPr lang="en-US"/>
              <a:t>c</a:t>
            </a:r>
            <a:r>
              <a:rPr lang="en-US"/>
              <a:t>e</a:t>
            </a:r>
            <a:r>
              <a:rPr lang="en-US"/>
              <a:t>d</a:t>
            </a:r>
            <a:r>
              <a:rPr lang="en-US"/>
              <a:t> </a:t>
            </a:r>
            <a:r>
              <a:rPr lang="en-US"/>
              <a:t>T</a:t>
            </a:r>
            <a:r>
              <a:rPr lang="en-US"/>
              <a:t>u</a:t>
            </a:r>
            <a:r>
              <a:rPr lang="en-US"/>
              <a:t>b</a:t>
            </a:r>
            <a:r>
              <a:rPr lang="en-US"/>
              <a:t>u</a:t>
            </a:r>
            <a:r>
              <a:rPr lang="en-US"/>
              <a:t>l</a:t>
            </a:r>
            <a:r>
              <a:rPr lang="en-US"/>
              <a:t>o</a:t>
            </a:r>
            <a:r>
              <a:rPr lang="en-US"/>
              <a:t>pathy </a:t>
            </a:r>
            <a:endParaRPr lang="en-I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US"/>
              <a:t>TREATMENT GIVEN</a:t>
            </a:r>
            <a:endParaRPr dirty="0" lang="en-IN"/>
          </a:p>
        </p:txBody>
      </p:sp>
      <p:sp>
        <p:nvSpPr>
          <p:cNvPr id="1048641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dirty="0" lang="en-US"/>
              <a:t>Diabetic diet</a:t>
            </a:r>
          </a:p>
          <a:p>
            <a:r>
              <a:rPr dirty="0" lang="en-US" err="1"/>
              <a:t>Inj.KCl</a:t>
            </a:r>
            <a:r>
              <a:rPr dirty="0" lang="en-US"/>
              <a:t> 40 </a:t>
            </a:r>
            <a:r>
              <a:rPr dirty="0" lang="en-US" err="1"/>
              <a:t>mEq</a:t>
            </a:r>
            <a:r>
              <a:rPr dirty="0" lang="en-US"/>
              <a:t> in RL iv infusion</a:t>
            </a:r>
          </a:p>
          <a:p>
            <a:r>
              <a:rPr dirty="0" lang="en-US" err="1"/>
              <a:t>Inj</a:t>
            </a:r>
            <a:r>
              <a:rPr dirty="0" lang="en-US"/>
              <a:t>, magnesium sulphate 1gm iv</a:t>
            </a:r>
          </a:p>
          <a:p>
            <a:r>
              <a:rPr dirty="0" lang="en-US"/>
              <a:t>Inj. Insulin acc to CBG</a:t>
            </a:r>
          </a:p>
          <a:p>
            <a:r>
              <a:rPr dirty="0" lang="en-US"/>
              <a:t>T. Aspirin 75mg OD</a:t>
            </a:r>
          </a:p>
          <a:p>
            <a:r>
              <a:rPr dirty="0" lang="en-US" err="1"/>
              <a:t>T.Atorvastatin</a:t>
            </a:r>
            <a:r>
              <a:rPr dirty="0" lang="en-US"/>
              <a:t> 20mg HS</a:t>
            </a:r>
          </a:p>
          <a:p>
            <a:r>
              <a:rPr dirty="0" lang="en-US" err="1"/>
              <a:t>T.Metoprolol</a:t>
            </a:r>
            <a:r>
              <a:rPr dirty="0" lang="en-US"/>
              <a:t> succinate12.5mg OD</a:t>
            </a:r>
          </a:p>
          <a:p>
            <a:r>
              <a:rPr dirty="0" lang="en-US" err="1"/>
              <a:t>T.</a:t>
            </a:r>
            <a:r>
              <a:rPr dirty="0" lang="en-US" err="1"/>
              <a:t>S</a:t>
            </a:r>
            <a:r>
              <a:rPr dirty="0" lang="en-US" err="1"/>
              <a:t>p</a:t>
            </a:r>
            <a:r>
              <a:rPr dirty="0" lang="en-US" err="1"/>
              <a:t>i</a:t>
            </a:r>
            <a:r>
              <a:rPr dirty="0" lang="en-US" err="1"/>
              <a:t>r</a:t>
            </a:r>
            <a:r>
              <a:rPr dirty="0" lang="en-US" err="1"/>
              <a:t>o</a:t>
            </a:r>
            <a:r>
              <a:rPr dirty="0" lang="en-US" err="1"/>
              <a:t>n</a:t>
            </a:r>
            <a:r>
              <a:rPr dirty="0" lang="en-US" err="1"/>
              <a:t>o</a:t>
            </a:r>
            <a:r>
              <a:rPr dirty="0" lang="en-US" err="1"/>
              <a:t>l</a:t>
            </a:r>
            <a:r>
              <a:rPr dirty="0" lang="en-US" err="1"/>
              <a:t>a</a:t>
            </a:r>
            <a:r>
              <a:rPr dirty="0" lang="en-US" err="1"/>
              <a:t>c</a:t>
            </a:r>
            <a:r>
              <a:rPr dirty="0" lang="en-US" err="1"/>
              <a:t>t</a:t>
            </a:r>
            <a:r>
              <a:rPr dirty="0" lang="en-US" err="1"/>
              <a:t>o</a:t>
            </a:r>
            <a:r>
              <a:rPr dirty="0" lang="en-US" err="1"/>
              <a:t>n</a:t>
            </a:r>
            <a:r>
              <a:rPr dirty="0" lang="en-US" err="1"/>
              <a:t>e</a:t>
            </a:r>
            <a:r>
              <a:rPr dirty="0" lang="en-US" err="1"/>
              <a:t> </a:t>
            </a:r>
            <a:r>
              <a:rPr dirty="0" lang="en-US" err="1"/>
              <a:t>2</a:t>
            </a:r>
            <a:r>
              <a:rPr dirty="0" lang="en-US" err="1"/>
              <a:t>5</a:t>
            </a:r>
            <a:r>
              <a:rPr dirty="0" lang="en-US" err="1"/>
              <a:t>m</a:t>
            </a:r>
            <a:r>
              <a:rPr dirty="0" lang="en-US" err="1"/>
              <a:t>g</a:t>
            </a:r>
            <a:r>
              <a:rPr dirty="0" lang="en-US" err="1"/>
              <a:t> </a:t>
            </a:r>
            <a:r>
              <a:rPr dirty="0" lang="en-US" err="1"/>
              <a:t>1</a:t>
            </a:r>
            <a:r>
              <a:rPr dirty="0" lang="en-US" err="1"/>
              <a:t>-</a:t>
            </a:r>
            <a:r>
              <a:rPr dirty="0" lang="en-US" err="1"/>
              <a:t>0</a:t>
            </a:r>
            <a:r>
              <a:rPr dirty="0" lang="en-US" err="1"/>
              <a:t>-</a:t>
            </a:r>
            <a:r>
              <a:rPr dirty="0" lang="en-US" err="1"/>
              <a:t>0</a:t>
            </a:r>
            <a:r>
              <a:rPr dirty="0" lang="en-US" err="1"/>
              <a:t> </a:t>
            </a:r>
            <a:endParaRPr altLang="en-US" lang="zh-C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3"/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>
            <a:normAutofit fontScale="90419"/>
          </a:bodyPr>
          <a:p>
            <a:pPr algn="ctr"/>
            <a:r>
              <a:rPr dirty="0" sz="16700" lang="en-US"/>
              <a:t>discussion</a:t>
            </a:r>
            <a:endParaRPr dirty="0" lang="en-I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IN"/>
              <a:t>HOPI</a:t>
            </a:r>
          </a:p>
        </p:txBody>
      </p:sp>
      <p:sp>
        <p:nvSpPr>
          <p:cNvPr id="10486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r>
              <a:rPr dirty="0" lang="en-IN"/>
              <a:t>Patient was apparently normal before 1 week, then he noticed difficulty in using both legs,   </a:t>
            </a:r>
          </a:p>
          <a:p>
            <a:pPr lvl="3"/>
            <a:r>
              <a:rPr dirty="0" lang="en-IN" err="1"/>
              <a:t>Inscidious</a:t>
            </a:r>
            <a:r>
              <a:rPr dirty="0" lang="en-IN"/>
              <a:t> onset</a:t>
            </a:r>
          </a:p>
          <a:p>
            <a:pPr lvl="3"/>
            <a:r>
              <a:rPr dirty="0" lang="en-IN"/>
              <a:t>Progressive nature, initially in the form of frequent tripping and then progressed to difficulty in walking &amp; getting up from squatting posture</a:t>
            </a:r>
          </a:p>
          <a:p>
            <a:pPr lvl="3"/>
            <a:r>
              <a:rPr dirty="0" lang="en-IN"/>
              <a:t>Not associated with numbness</a:t>
            </a:r>
          </a:p>
          <a:p>
            <a:pPr lvl="3"/>
            <a:r>
              <a:rPr dirty="0" lang="en-IN"/>
              <a:t>No </a:t>
            </a:r>
            <a:r>
              <a:rPr dirty="0" lang="en-IN" err="1"/>
              <a:t>aggrevating</a:t>
            </a:r>
            <a:r>
              <a:rPr dirty="0" lang="en-IN"/>
              <a:t> or relieving factors</a:t>
            </a:r>
          </a:p>
          <a:p>
            <a:r>
              <a:rPr dirty="0" lang="en-IN"/>
              <a:t>H/O difficulty in climbing stairs +</a:t>
            </a:r>
          </a:p>
          <a:p>
            <a:r>
              <a:rPr dirty="0" lang="en-IN"/>
              <a:t>H/O difficulty in gripping chappals +</a:t>
            </a:r>
          </a:p>
          <a:p>
            <a:r>
              <a:rPr dirty="0" lang="en-IN"/>
              <a:t>No h/o difficulty in combing hairs</a:t>
            </a:r>
          </a:p>
          <a:p>
            <a:r>
              <a:rPr dirty="0" lang="en-IN"/>
              <a:t>No h/o difficulty in rolling over bed </a:t>
            </a:r>
          </a:p>
          <a:p>
            <a:r>
              <a:rPr dirty="0" lang="en-IN"/>
              <a:t>No h/o urinary incontinence</a:t>
            </a:r>
          </a:p>
          <a:p>
            <a:r>
              <a:rPr dirty="0" lang="en-IN"/>
              <a:t>No h/o difficulty in buttoning and unbuttoning </a:t>
            </a:r>
          </a:p>
          <a:p>
            <a:r>
              <a:rPr dirty="0" lang="en-IN"/>
              <a:t>No h/o disturbance in smell</a:t>
            </a:r>
          </a:p>
          <a:p>
            <a:pPr lvl="3"/>
            <a:endParaRPr dirty="0" lang="en-I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>
          <a:xfrm>
            <a:off x="969264" y="0"/>
            <a:ext cx="10058400" cy="612648"/>
          </a:xfrm>
        </p:spPr>
        <p:txBody>
          <a:bodyPr>
            <a:normAutofit fontScale="90000"/>
          </a:bodyPr>
          <a:p>
            <a:endParaRPr dirty="0" lang="en-IN"/>
          </a:p>
        </p:txBody>
      </p:sp>
      <p:sp>
        <p:nvSpPr>
          <p:cNvPr id="1048605" name="Content Placeholder 2"/>
          <p:cNvSpPr>
            <a:spLocks noGrp="1"/>
          </p:cNvSpPr>
          <p:nvPr>
            <p:ph idx="1"/>
          </p:nvPr>
        </p:nvSpPr>
        <p:spPr>
          <a:xfrm>
            <a:off x="969264" y="713232"/>
            <a:ext cx="10158984" cy="5751576"/>
          </a:xfrm>
        </p:spPr>
        <p:txBody>
          <a:bodyPr/>
          <a:p>
            <a:r>
              <a:rPr dirty="0" lang="en-IN"/>
              <a:t>No h/o visual disturbance</a:t>
            </a:r>
          </a:p>
          <a:p>
            <a:r>
              <a:rPr dirty="0" lang="en-IN"/>
              <a:t>No h/o diplopia, drooping of eyelids</a:t>
            </a:r>
          </a:p>
          <a:p>
            <a:r>
              <a:rPr dirty="0" lang="en-IN"/>
              <a:t>No h/o difficulty in chewing food</a:t>
            </a:r>
          </a:p>
          <a:p>
            <a:r>
              <a:rPr dirty="0" lang="en-IN"/>
              <a:t>No h/o deviation of angle of mouth/ drooling of saliva</a:t>
            </a:r>
          </a:p>
          <a:p>
            <a:r>
              <a:rPr dirty="0" lang="en-IN"/>
              <a:t>No h/o loss of taste</a:t>
            </a:r>
          </a:p>
          <a:p>
            <a:r>
              <a:rPr dirty="0" lang="en-IN"/>
              <a:t>No h/o hearing disturbance/ vertigo/ tinnitus</a:t>
            </a:r>
          </a:p>
          <a:p>
            <a:r>
              <a:rPr dirty="0" lang="en-IN"/>
              <a:t>No h/o difficulty in swallowing/ nasal regurgitation of foods</a:t>
            </a:r>
          </a:p>
          <a:p>
            <a:r>
              <a:rPr dirty="0" lang="en-IN"/>
              <a:t>No h/o difficulty in turning head side to side</a:t>
            </a:r>
          </a:p>
          <a:p>
            <a:r>
              <a:rPr dirty="0" lang="en-IN"/>
              <a:t>No h/o slurred speech/ difficulty in mixing food inside mouth</a:t>
            </a:r>
          </a:p>
          <a:p>
            <a:r>
              <a:rPr dirty="0" lang="en-IN"/>
              <a:t>No h/o band like sensation over torso</a:t>
            </a:r>
          </a:p>
          <a:p>
            <a:r>
              <a:rPr dirty="0" lang="en-IN"/>
              <a:t>No h/o sensory disturbance</a:t>
            </a:r>
          </a:p>
          <a:p>
            <a:r>
              <a:rPr dirty="0" lang="en-IN"/>
              <a:t>No h/o giddiness/ swaying while walking</a:t>
            </a:r>
          </a:p>
          <a:p>
            <a:r>
              <a:rPr dirty="0" lang="en-IN"/>
              <a:t>No h/o urinary </a:t>
            </a:r>
            <a:r>
              <a:rPr dirty="0" lang="en-IN" err="1"/>
              <a:t>incontinance</a:t>
            </a:r>
            <a:r>
              <a:rPr dirty="0" lang="en-IN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>
          <a:xfrm>
            <a:off x="996696" y="0"/>
            <a:ext cx="10058400" cy="539496"/>
          </a:xfrm>
        </p:spPr>
        <p:txBody>
          <a:bodyPr>
            <a:normAutofit fontScale="90000"/>
          </a:bodyPr>
          <a:p>
            <a:endParaRPr dirty="0" lang="en-IN"/>
          </a:p>
        </p:txBody>
      </p:sp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1069848" y="658368"/>
            <a:ext cx="10058400" cy="5513832"/>
          </a:xfrm>
        </p:spPr>
        <p:txBody>
          <a:bodyPr/>
          <a:p>
            <a:r>
              <a:rPr dirty="0" lang="en-IN"/>
              <a:t>Able to feel bladder sensation &amp; he is able to control the stream and no h/o dribbling of urine</a:t>
            </a:r>
          </a:p>
          <a:p>
            <a:r>
              <a:rPr dirty="0" lang="en-IN"/>
              <a:t>No h/o constipation/ </a:t>
            </a:r>
            <a:r>
              <a:rPr dirty="0" lang="en-IN" err="1"/>
              <a:t>diarrhea</a:t>
            </a:r>
            <a:r>
              <a:rPr dirty="0" lang="en-IN"/>
              <a:t>/ </a:t>
            </a:r>
            <a:r>
              <a:rPr dirty="0" lang="en-IN" err="1"/>
              <a:t>fecal</a:t>
            </a:r>
            <a:r>
              <a:rPr dirty="0" lang="en-IN"/>
              <a:t> incontinence</a:t>
            </a:r>
          </a:p>
          <a:p>
            <a:r>
              <a:rPr dirty="0" lang="en-IN"/>
              <a:t>No h/o fever</a:t>
            </a:r>
          </a:p>
          <a:p>
            <a:r>
              <a:rPr dirty="0" lang="en-IN"/>
              <a:t>No h/o breathlessness</a:t>
            </a:r>
          </a:p>
          <a:p>
            <a:r>
              <a:rPr dirty="0" lang="en-IN"/>
              <a:t>No h/o </a:t>
            </a:r>
            <a:r>
              <a:rPr dirty="0" lang="en-IN" err="1"/>
              <a:t>sorethroat</a:t>
            </a:r>
            <a:r>
              <a:rPr dirty="0" lang="en-IN"/>
              <a:t>/ cough</a:t>
            </a:r>
          </a:p>
          <a:p>
            <a:r>
              <a:rPr dirty="0" lang="en-IN"/>
              <a:t>No h/o altered sensorium/ seizures</a:t>
            </a:r>
          </a:p>
          <a:p>
            <a:r>
              <a:rPr dirty="0" lang="en-IN"/>
              <a:t>No h/o trauma/ back pain</a:t>
            </a:r>
          </a:p>
          <a:p>
            <a:r>
              <a:rPr dirty="0" lang="en-IN"/>
              <a:t>No h/o recent vaccinations/ skin rash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IN"/>
              <a:t>Past h/o</a:t>
            </a:r>
          </a:p>
        </p:txBody>
      </p:sp>
      <p:sp>
        <p:nvSpPr>
          <p:cNvPr id="1048609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dirty="0" lang="en-IN"/>
              <a:t>He is a K/c/o- T2DM * 6 months on Inj. Human </a:t>
            </a:r>
            <a:r>
              <a:rPr dirty="0" lang="en-IN" err="1"/>
              <a:t>Mixtard</a:t>
            </a:r>
            <a:r>
              <a:rPr dirty="0" lang="en-IN"/>
              <a:t> 12-0-10</a:t>
            </a:r>
          </a:p>
          <a:p>
            <a:r>
              <a:rPr altLang="en-US" dirty="0" lang="en-US"/>
              <a:t> </a:t>
            </a:r>
            <a:r>
              <a:rPr altLang="en-US" dirty="0" lang="en-US"/>
              <a:t>H</a:t>
            </a:r>
            <a:r>
              <a:rPr altLang="en-US" dirty="0" lang="en-US"/>
              <a:t>/</a:t>
            </a:r>
            <a:r>
              <a:rPr altLang="en-US" dirty="0" lang="en-US"/>
              <a:t>o</a:t>
            </a:r>
            <a:r>
              <a:rPr altLang="en-US" dirty="0" lang="en-US"/>
              <a:t> </a:t>
            </a:r>
            <a:r>
              <a:rPr altLang="en-US" dirty="0" lang="en-US"/>
              <a:t>N</a:t>
            </a:r>
            <a:r>
              <a:rPr altLang="en-US" dirty="0" lang="en-US"/>
              <a:t>a</a:t>
            </a:r>
            <a:r>
              <a:rPr altLang="en-US" dirty="0" lang="en-US"/>
              <a:t>t</a:t>
            </a:r>
            <a:r>
              <a:rPr altLang="en-US" dirty="0" lang="en-US"/>
              <a:t>i</a:t>
            </a:r>
            <a:r>
              <a:rPr altLang="en-US" dirty="0" lang="en-US"/>
              <a:t>v</a:t>
            </a:r>
            <a:r>
              <a:rPr altLang="en-US" dirty="0" lang="en-US"/>
              <a:t>e</a:t>
            </a:r>
            <a:r>
              <a:rPr altLang="en-US" dirty="0" lang="en-US"/>
              <a:t> </a:t>
            </a:r>
            <a:r>
              <a:rPr altLang="en-US" dirty="0" lang="en-US"/>
              <a:t>t</a:t>
            </a:r>
            <a:r>
              <a:rPr altLang="en-US" dirty="0" lang="en-US"/>
              <a:t>r</a:t>
            </a:r>
            <a:r>
              <a:rPr altLang="en-US" dirty="0" lang="en-US"/>
              <a:t>e</a:t>
            </a:r>
            <a:r>
              <a:rPr altLang="en-US" dirty="0" lang="en-US"/>
              <a:t>a</a:t>
            </a:r>
            <a:r>
              <a:rPr altLang="en-US" dirty="0" lang="en-US"/>
              <a:t>t</a:t>
            </a:r>
            <a:r>
              <a:rPr altLang="en-US" dirty="0" lang="en-US"/>
              <a:t>m</a:t>
            </a:r>
            <a:r>
              <a:rPr altLang="en-US" dirty="0" lang="en-US"/>
              <a:t>ent </a:t>
            </a:r>
            <a:r>
              <a:rPr altLang="en-US" dirty="0" lang="en-US"/>
              <a:t>f</a:t>
            </a:r>
            <a:r>
              <a:rPr altLang="en-US" dirty="0" lang="en-US"/>
              <a:t>o</a:t>
            </a:r>
            <a:r>
              <a:rPr altLang="en-US" dirty="0" lang="en-US"/>
              <a:t>r</a:t>
            </a:r>
            <a:r>
              <a:rPr altLang="en-US" dirty="0" lang="en-US"/>
              <a:t> </a:t>
            </a:r>
            <a:r>
              <a:rPr altLang="en-US" dirty="0" lang="en-US"/>
              <a:t>d</a:t>
            </a:r>
            <a:r>
              <a:rPr altLang="en-US" dirty="0" lang="en-US"/>
              <a:t>i</a:t>
            </a:r>
            <a:r>
              <a:rPr altLang="en-US" dirty="0" lang="en-US"/>
              <a:t>a</a:t>
            </a:r>
            <a:r>
              <a:rPr altLang="en-US" dirty="0" lang="en-US"/>
              <a:t>b</a:t>
            </a:r>
            <a:r>
              <a:rPr altLang="en-US" dirty="0" lang="en-US"/>
              <a:t>e</a:t>
            </a:r>
            <a:r>
              <a:rPr altLang="en-US" dirty="0" lang="en-US"/>
              <a:t>t</a:t>
            </a:r>
            <a:r>
              <a:rPr altLang="en-US" dirty="0" lang="en-US"/>
              <a:t>e</a:t>
            </a:r>
            <a:r>
              <a:rPr altLang="en-US" dirty="0" lang="en-US"/>
              <a:t>s</a:t>
            </a:r>
            <a:r>
              <a:rPr altLang="en-US" dirty="0" lang="en-US"/>
              <a:t> </a:t>
            </a:r>
            <a:r>
              <a:rPr altLang="en-US" dirty="0" lang="en-US"/>
              <a:t>o</a:t>
            </a:r>
            <a:r>
              <a:rPr altLang="en-US" dirty="0" lang="en-US"/>
              <a:t>n</a:t>
            </a:r>
            <a:r>
              <a:rPr altLang="en-US" dirty="0" lang="en-US"/>
              <a:t>e</a:t>
            </a:r>
            <a:r>
              <a:rPr altLang="en-US" dirty="0" lang="en-US"/>
              <a:t> </a:t>
            </a:r>
            <a:r>
              <a:rPr altLang="en-US" dirty="0" lang="en-US"/>
              <a:t>m</a:t>
            </a:r>
            <a:r>
              <a:rPr altLang="en-US" dirty="0" lang="en-US"/>
              <a:t>o</a:t>
            </a:r>
            <a:r>
              <a:rPr altLang="en-US" dirty="0" lang="en-US"/>
              <a:t>nth </a:t>
            </a:r>
            <a:r>
              <a:rPr altLang="en-US" dirty="0" lang="en-US"/>
              <a:t>b</a:t>
            </a:r>
            <a:r>
              <a:rPr altLang="en-US" dirty="0" lang="en-US"/>
              <a:t>a</a:t>
            </a:r>
            <a:r>
              <a:rPr altLang="en-US" dirty="0" lang="en-US"/>
              <a:t>c</a:t>
            </a:r>
            <a:r>
              <a:rPr altLang="en-US" dirty="0" lang="en-US"/>
              <a:t>k</a:t>
            </a:r>
            <a:r>
              <a:rPr altLang="en-US" dirty="0" lang="en-US"/>
              <a:t> </a:t>
            </a:r>
            <a:r>
              <a:rPr altLang="en-US" dirty="0" lang="en-US"/>
              <a:t>f</a:t>
            </a:r>
            <a:r>
              <a:rPr altLang="en-US" dirty="0" lang="en-US"/>
              <a:t>o</a:t>
            </a:r>
            <a:r>
              <a:rPr altLang="en-US" dirty="0" lang="en-US"/>
              <a:t>r</a:t>
            </a:r>
            <a:r>
              <a:rPr altLang="en-US" dirty="0" lang="en-US"/>
              <a:t> </a:t>
            </a:r>
            <a:r>
              <a:rPr altLang="en-US" dirty="0" lang="en-US"/>
              <a:t>1</a:t>
            </a:r>
            <a:r>
              <a:rPr altLang="en-US" dirty="0" lang="en-US"/>
              <a:t>0</a:t>
            </a:r>
            <a:r>
              <a:rPr altLang="en-US" dirty="0" lang="en-US"/>
              <a:t> </a:t>
            </a:r>
            <a:r>
              <a:rPr altLang="en-US" dirty="0" lang="en-US"/>
              <a:t>d</a:t>
            </a:r>
            <a:r>
              <a:rPr altLang="en-US" dirty="0" lang="en-US"/>
              <a:t>a</a:t>
            </a:r>
            <a:r>
              <a:rPr altLang="en-US" dirty="0" lang="en-US"/>
              <a:t>y</a:t>
            </a:r>
            <a:r>
              <a:rPr altLang="en-US" dirty="0" lang="en-US"/>
              <a:t>s</a:t>
            </a:r>
            <a:r>
              <a:rPr altLang="en-US" dirty="0" lang="en-US"/>
              <a:t>.</a:t>
            </a:r>
            <a:endParaRPr altLang="en-US" lang="zh-CN"/>
          </a:p>
          <a:p>
            <a:r>
              <a:rPr dirty="0" lang="en-IN"/>
              <a:t>K/c/o- CAD * 4 months on T. ASA 75mg od, T. atorvastatin 20mg HS, </a:t>
            </a:r>
            <a:r>
              <a:rPr dirty="0" lang="en-IN" err="1"/>
              <a:t>T.Furosemide</a:t>
            </a:r>
            <a:r>
              <a:rPr dirty="0" lang="en-IN"/>
              <a:t> 40mg od, T. alprazolam 0.5mg HS.</a:t>
            </a:r>
            <a:r>
              <a:rPr dirty="0" lang="en-US"/>
              <a:t> </a:t>
            </a:r>
            <a:r>
              <a:rPr dirty="0" lang="en-US"/>
              <a:t>(</a:t>
            </a:r>
            <a:r>
              <a:rPr dirty="0" lang="en-US"/>
              <a:t> </a:t>
            </a:r>
            <a:r>
              <a:rPr dirty="0" lang="en-US"/>
              <a:t>N</a:t>
            </a:r>
            <a:r>
              <a:rPr dirty="0" lang="en-US"/>
              <a:t>o</a:t>
            </a:r>
            <a:r>
              <a:rPr dirty="0" lang="en-US"/>
              <a:t>t</a:t>
            </a:r>
            <a:r>
              <a:rPr dirty="0" lang="en-US"/>
              <a:t> </a:t>
            </a:r>
            <a:r>
              <a:rPr dirty="0" lang="en-US"/>
              <a:t>t</a:t>
            </a:r>
            <a:r>
              <a:rPr dirty="0" lang="en-US"/>
              <a:t>a</a:t>
            </a:r>
            <a:r>
              <a:rPr dirty="0" lang="en-US"/>
              <a:t>k</a:t>
            </a:r>
            <a:r>
              <a:rPr dirty="0" lang="en-US"/>
              <a:t>e</a:t>
            </a:r>
            <a:r>
              <a:rPr dirty="0" lang="en-US"/>
              <a:t>n</a:t>
            </a:r>
            <a:r>
              <a:rPr dirty="0" lang="en-US"/>
              <a:t> </a:t>
            </a:r>
            <a:r>
              <a:rPr dirty="0" lang="en-US"/>
              <a:t>d</a:t>
            </a:r>
            <a:r>
              <a:rPr dirty="0" lang="en-US"/>
              <a:t>r</a:t>
            </a:r>
            <a:r>
              <a:rPr dirty="0" lang="en-US"/>
              <a:t>u</a:t>
            </a:r>
            <a:r>
              <a:rPr dirty="0" lang="en-US"/>
              <a:t>g</a:t>
            </a:r>
            <a:r>
              <a:rPr dirty="0" lang="en-US"/>
              <a:t>s</a:t>
            </a:r>
            <a:r>
              <a:rPr dirty="0" lang="en-US"/>
              <a:t> </a:t>
            </a:r>
            <a:r>
              <a:rPr dirty="0" lang="en-US"/>
              <a:t>f</a:t>
            </a:r>
            <a:r>
              <a:rPr dirty="0" lang="en-US"/>
              <a:t>o</a:t>
            </a:r>
            <a:r>
              <a:rPr dirty="0" lang="en-US"/>
              <a:t>r</a:t>
            </a:r>
            <a:r>
              <a:rPr dirty="0" lang="en-US"/>
              <a:t> </a:t>
            </a:r>
            <a:r>
              <a:rPr dirty="0" lang="en-US"/>
              <a:t>l</a:t>
            </a:r>
            <a:r>
              <a:rPr dirty="0" lang="en-US"/>
              <a:t>a</a:t>
            </a:r>
            <a:r>
              <a:rPr dirty="0" lang="en-US"/>
              <a:t>s</a:t>
            </a:r>
            <a:r>
              <a:rPr dirty="0" lang="en-US"/>
              <a:t>t</a:t>
            </a:r>
            <a:r>
              <a:rPr dirty="0" lang="en-US"/>
              <a:t> </a:t>
            </a:r>
            <a:r>
              <a:rPr dirty="0" lang="en-US"/>
              <a:t>7</a:t>
            </a:r>
            <a:r>
              <a:rPr dirty="0" lang="en-US"/>
              <a:t> </a:t>
            </a:r>
            <a:r>
              <a:rPr dirty="0" lang="en-US"/>
              <a:t>d</a:t>
            </a:r>
            <a:r>
              <a:rPr dirty="0" lang="en-US"/>
              <a:t>a</a:t>
            </a:r>
            <a:r>
              <a:rPr dirty="0" lang="en-US"/>
              <a:t>y</a:t>
            </a:r>
            <a:r>
              <a:rPr dirty="0" lang="en-US"/>
              <a:t>s</a:t>
            </a:r>
            <a:r>
              <a:rPr dirty="0" lang="en-US"/>
              <a:t>)</a:t>
            </a:r>
            <a:r>
              <a:rPr dirty="0" lang="en-US"/>
              <a:t> </a:t>
            </a:r>
            <a:endParaRPr altLang="en-US" lang="zh-CN"/>
          </a:p>
          <a:p>
            <a:r>
              <a:rPr dirty="0" lang="en-IN"/>
              <a:t>K/c/o- Renal failure * 4 months </a:t>
            </a:r>
          </a:p>
          <a:p>
            <a:r>
              <a:rPr dirty="0" lang="en-IN"/>
              <a:t>N/k/c/o- HTN/TB/BA/CVA/Thyroid disease/Epilepsy</a:t>
            </a:r>
          </a:p>
          <a:p>
            <a:r>
              <a:rPr dirty="0" lang="en-IN"/>
              <a:t>No h/o similar illness in the past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IN"/>
              <a:t>Personal h/o</a:t>
            </a:r>
          </a:p>
        </p:txBody>
      </p:sp>
      <p:sp>
        <p:nvSpPr>
          <p:cNvPr id="1048611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dirty="0" lang="en-IN"/>
              <a:t>He takes mixed diet</a:t>
            </a:r>
          </a:p>
          <a:p>
            <a:r>
              <a:rPr dirty="0" lang="en-IN"/>
              <a:t>Normal bowel &amp; bladder habits</a:t>
            </a:r>
          </a:p>
          <a:p>
            <a:r>
              <a:rPr dirty="0" lang="en-IN"/>
              <a:t>Normal sleep pattern</a:t>
            </a:r>
          </a:p>
          <a:p>
            <a:r>
              <a:rPr dirty="0" lang="en-IN"/>
              <a:t>Not a known alcoholic or smoker</a:t>
            </a:r>
          </a:p>
          <a:p>
            <a:endParaRPr dirty="0" lang="en-IN"/>
          </a:p>
          <a:p>
            <a:endParaRPr dirty="0" lang="en-IN"/>
          </a:p>
          <a:p>
            <a:r>
              <a:rPr b="1" dirty="0" sz="2400" lang="en-IN"/>
              <a:t>Family H/O</a:t>
            </a:r>
            <a:r>
              <a:rPr dirty="0" lang="en-IN"/>
              <a:t> : No significant family history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IN" err="1"/>
              <a:t>gpe</a:t>
            </a:r>
            <a:endParaRPr dirty="0" lang="en-IN"/>
          </a:p>
        </p:txBody>
      </p:sp>
      <p:sp>
        <p:nvSpPr>
          <p:cNvPr id="104861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dirty="0" lang="en-IN"/>
              <a:t>On examination he was</a:t>
            </a:r>
          </a:p>
          <a:p>
            <a:pPr lvl="1"/>
            <a:r>
              <a:rPr dirty="0" lang="en-IN"/>
              <a:t>Moderately built and nourished </a:t>
            </a:r>
          </a:p>
          <a:p>
            <a:pPr lvl="1"/>
            <a:r>
              <a:rPr dirty="0" lang="en-IN"/>
              <a:t>Conscious</a:t>
            </a:r>
          </a:p>
          <a:p>
            <a:pPr lvl="1"/>
            <a:r>
              <a:rPr dirty="0" lang="en-IN"/>
              <a:t>Oriented</a:t>
            </a:r>
          </a:p>
          <a:p>
            <a:pPr lvl="1"/>
            <a:r>
              <a:rPr dirty="0" lang="en-IN"/>
              <a:t>No pallor/ icterus/ pedal </a:t>
            </a:r>
            <a:r>
              <a:rPr dirty="0" lang="en-IN" err="1"/>
              <a:t>edema</a:t>
            </a:r>
            <a:r>
              <a:rPr dirty="0" lang="en-IN"/>
              <a:t>/ cyanosis/ clubbing/ lymphadenopathy</a:t>
            </a:r>
          </a:p>
          <a:p>
            <a:pPr lvl="1"/>
            <a:endParaRPr dirty="0" lang="en-IN"/>
          </a:p>
          <a:p>
            <a:pPr lvl="1"/>
            <a:r>
              <a:rPr dirty="0" lang="en-IN"/>
              <a:t>No external markers of TB/HIV/Malignancy</a:t>
            </a:r>
          </a:p>
          <a:p>
            <a:pPr lvl="1"/>
            <a:r>
              <a:rPr dirty="0" lang="en-IN"/>
              <a:t>No neurocutaneous markers</a:t>
            </a:r>
          </a:p>
          <a:p>
            <a:pPr lvl="1"/>
            <a:endParaRPr altLang="en-US" lang="zh-CN"/>
          </a:p>
          <a:p>
            <a:pPr lvl="1"/>
            <a:r>
              <a:rPr altLang="en-US" dirty="0" lang="en-US"/>
              <a:t> </a:t>
            </a:r>
            <a:r>
              <a:rPr altLang="en-US" dirty="0" lang="en-US"/>
              <a:t>H</a:t>
            </a:r>
            <a:r>
              <a:rPr altLang="en-US" dirty="0" lang="en-US"/>
              <a:t>e</a:t>
            </a:r>
            <a:r>
              <a:rPr altLang="en-US" dirty="0" lang="en-US"/>
              <a:t>i</a:t>
            </a:r>
            <a:r>
              <a:rPr altLang="en-US" dirty="0" lang="en-US"/>
              <a:t>g</a:t>
            </a:r>
            <a:r>
              <a:rPr altLang="en-US" dirty="0" lang="en-US"/>
              <a:t>h</a:t>
            </a:r>
            <a:r>
              <a:rPr altLang="en-US" dirty="0" lang="en-US"/>
              <a:t>t</a:t>
            </a:r>
            <a:r>
              <a:rPr altLang="en-US" dirty="0" lang="en-US"/>
              <a:t> </a:t>
            </a:r>
            <a:r>
              <a:rPr altLang="en-US" dirty="0" lang="en-US"/>
              <a:t>-</a:t>
            </a:r>
            <a:r>
              <a:rPr altLang="en-US" dirty="0" lang="en-US"/>
              <a:t> </a:t>
            </a:r>
            <a:r>
              <a:rPr altLang="en-US" dirty="0" lang="en-US"/>
              <a:t>1</a:t>
            </a:r>
            <a:r>
              <a:rPr altLang="en-US" dirty="0" lang="en-US"/>
              <a:t>5</a:t>
            </a:r>
            <a:r>
              <a:rPr altLang="en-US" dirty="0" lang="en-US"/>
              <a:t>5</a:t>
            </a:r>
            <a:r>
              <a:rPr altLang="en-US" dirty="0" lang="en-US"/>
              <a:t> </a:t>
            </a:r>
            <a:r>
              <a:rPr altLang="en-US" dirty="0" lang="en-US"/>
              <a:t>c</a:t>
            </a:r>
            <a:r>
              <a:rPr altLang="en-US" dirty="0" lang="en-US"/>
              <a:t>m</a:t>
            </a:r>
            <a:endParaRPr altLang="en-US" lang="zh-CN"/>
          </a:p>
          <a:p>
            <a:pPr lvl="1"/>
            <a:r>
              <a:rPr altLang="en-US" dirty="0" lang="en-US"/>
              <a:t> </a:t>
            </a:r>
            <a:r>
              <a:rPr altLang="en-US" dirty="0" lang="en-US"/>
              <a:t>W</a:t>
            </a:r>
            <a:r>
              <a:rPr altLang="en-US" dirty="0" lang="en-US"/>
              <a:t>e</a:t>
            </a:r>
            <a:r>
              <a:rPr altLang="en-US" dirty="0" lang="en-US"/>
              <a:t>i</a:t>
            </a:r>
            <a:r>
              <a:rPr altLang="en-US" dirty="0" lang="en-US"/>
              <a:t>g</a:t>
            </a:r>
            <a:r>
              <a:rPr altLang="en-US" dirty="0" lang="en-US"/>
              <a:t>h</a:t>
            </a:r>
            <a:r>
              <a:rPr altLang="en-US" dirty="0" lang="en-US"/>
              <a:t>t</a:t>
            </a:r>
            <a:r>
              <a:rPr altLang="en-US" dirty="0" lang="en-US"/>
              <a:t> </a:t>
            </a:r>
            <a:r>
              <a:rPr altLang="en-US" dirty="0" lang="en-US"/>
              <a:t>-</a:t>
            </a:r>
            <a:r>
              <a:rPr altLang="en-US" dirty="0" lang="en-US"/>
              <a:t> </a:t>
            </a:r>
            <a:r>
              <a:rPr altLang="en-US" dirty="0" lang="en-US"/>
              <a:t>5</a:t>
            </a:r>
            <a:r>
              <a:rPr altLang="en-US" dirty="0" lang="en-US"/>
              <a:t>2</a:t>
            </a:r>
            <a:r>
              <a:rPr altLang="en-US" dirty="0" lang="en-US"/>
              <a:t>k</a:t>
            </a:r>
            <a:r>
              <a:rPr altLang="en-US" dirty="0" lang="en-US"/>
              <a:t>g</a:t>
            </a:r>
            <a:r>
              <a:rPr altLang="en-US" dirty="0" lang="en-US"/>
              <a:t> </a:t>
            </a:r>
            <a:endParaRPr altLang="en-US" lang="zh-CN"/>
          </a:p>
          <a:p>
            <a:pPr lvl="1"/>
            <a:r>
              <a:rPr altLang="en-US" dirty="0" lang="en-US"/>
              <a:t> </a:t>
            </a:r>
            <a:r>
              <a:rPr altLang="en-US" dirty="0" lang="en-US"/>
              <a:t>B</a:t>
            </a:r>
            <a:r>
              <a:rPr altLang="en-US" dirty="0" lang="en-US"/>
              <a:t>M</a:t>
            </a:r>
            <a:r>
              <a:rPr altLang="en-US" dirty="0" lang="en-US"/>
              <a:t>I</a:t>
            </a:r>
            <a:r>
              <a:rPr altLang="en-US" dirty="0" lang="en-US"/>
              <a:t> </a:t>
            </a:r>
            <a:r>
              <a:rPr altLang="en-US" dirty="0" lang="en-US"/>
              <a:t>-</a:t>
            </a:r>
            <a:r>
              <a:rPr altLang="en-US" dirty="0" lang="en-US"/>
              <a:t> </a:t>
            </a:r>
            <a:r>
              <a:rPr altLang="en-US" dirty="0" lang="en-US"/>
              <a:t>2</a:t>
            </a:r>
            <a:r>
              <a:rPr altLang="en-US" dirty="0" lang="en-US"/>
              <a:t>1</a:t>
            </a:r>
            <a:r>
              <a:rPr altLang="en-US" dirty="0" lang="en-US"/>
              <a:t>.</a:t>
            </a:r>
            <a:r>
              <a:rPr altLang="en-US" dirty="0" lang="en-US"/>
              <a:t>6</a:t>
            </a:r>
            <a:r>
              <a:rPr altLang="en-US" dirty="0" lang="en-US"/>
              <a:t> </a:t>
            </a:r>
            <a:endParaRPr altLang="en-US" 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IN"/>
              <a:t>vitals</a:t>
            </a:r>
          </a:p>
        </p:txBody>
      </p:sp>
      <p:sp>
        <p:nvSpPr>
          <p:cNvPr id="104861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dirty="0" lang="en-US"/>
              <a:t>BP – 100/60 mmHg, measured in left arm in sitting posture</a:t>
            </a:r>
          </a:p>
          <a:p>
            <a:r>
              <a:rPr dirty="0" lang="en-US"/>
              <a:t>Pulse: 74/min, Regular in rhythm, normal volume, no specific character, no Radio-radial/ Radio-femoral delay, character of vessel normal</a:t>
            </a:r>
          </a:p>
          <a:p>
            <a:r>
              <a:rPr dirty="0" lang="en-US"/>
              <a:t>SpO2- 99% RA </a:t>
            </a:r>
            <a:endParaRPr dirty="0" lang="en-IN"/>
          </a:p>
        </p:txBody>
      </p:sp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lastClr="000000" val="windowText"/>
      </a:dk1>
      <a:lt1>
        <a:sysClr lastClr="FFFFFF" val="window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algn="tl" flip="none" sx="60000" sy="59000" tx="0" ty="0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algn="tl" flip="none" sx="60000" sy="59000" tx="0" ty="0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algn="tl" blurRad="50800" dir="5400000" dist="19050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algn="tl" flip="none" sx="100000" sy="100000" tx="0" ty="0"/>
        </a:blip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Company>HP</Company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Kavi Arasu</dc:creator>
  <cp:lastModifiedBy>Kavi Arasu</cp:lastModifiedBy>
  <dcterms:created xsi:type="dcterms:W3CDTF">2024-08-08T22:58:52Z</dcterms:created>
  <dcterms:modified xsi:type="dcterms:W3CDTF">2024-08-13T14:41:55Z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a7f723becb9e404c9f37c7a03db689a3</vt:lpwstr>
  </property>
</Properties>
</file>