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89" r:id="rId2"/>
    <p:sldId id="501" r:id="rId3"/>
    <p:sldId id="490" r:id="rId4"/>
    <p:sldId id="491" r:id="rId5"/>
    <p:sldId id="495" r:id="rId6"/>
    <p:sldId id="496" r:id="rId7"/>
    <p:sldId id="50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03F97-4B48-48D2-BD15-3A818C0C45FE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09E0B-603A-485D-BCBC-1E8F93D5139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59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360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82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51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9628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726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345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556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59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84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CA6A-F21B-A7C4-5BDB-A771B631C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59812-BC6A-1029-8461-C939D9E41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8B6A-7794-E823-6F32-DC891A85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D2AF3-FAF0-24CD-B735-232BCC7F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A74AD-E8CC-7970-97A4-4A2291BD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90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98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07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965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7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7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38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618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6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096F8E3-F56F-42DC-8A2D-061A3818C064}" type="datetimeFigureOut">
              <a:rPr lang="en-IN" smtClean="0"/>
              <a:t>27-09-2024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C9BB97-FC70-4B7C-8D43-AF68292295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56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2CD9-6CAF-B79B-A30A-B59DC5E9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2280169"/>
            <a:ext cx="11897031" cy="159617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SUICIDE AND IT’S PREVENTION</a:t>
            </a:r>
            <a:endParaRPr lang="en-IN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3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0F8338-5B12-5ED2-75EC-1E6D0A681E41}"/>
              </a:ext>
            </a:extLst>
          </p:cNvPr>
          <p:cNvSpPr txBox="1"/>
          <p:nvPr/>
        </p:nvSpPr>
        <p:spPr>
          <a:xfrm>
            <a:off x="3113838" y="2483735"/>
            <a:ext cx="7462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“The good physician treats the disease, </a:t>
            </a:r>
          </a:p>
          <a:p>
            <a:r>
              <a:rPr lang="en-IN" sz="2800" b="1" dirty="0">
                <a:solidFill>
                  <a:srgbClr val="FF0000"/>
                </a:solidFill>
              </a:rPr>
              <a:t>the great physician treats the patient,</a:t>
            </a:r>
          </a:p>
          <a:p>
            <a:r>
              <a:rPr lang="en-IN" sz="2800" b="1" dirty="0">
                <a:solidFill>
                  <a:srgbClr val="FF0000"/>
                </a:solidFill>
              </a:rPr>
              <a:t>who has the disease.”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5FB35A6-1B23-F3B4-8F04-319305AB10E3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113838" y="1586520"/>
            <a:ext cx="5506065" cy="4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IN" cap="none" dirty="0"/>
              <a:t>A Quote By Sir William Osler 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661E6A-5344-9581-C140-F7801F87F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5" t="7599" r="22097"/>
          <a:stretch/>
        </p:blipFill>
        <p:spPr>
          <a:xfrm>
            <a:off x="9396301" y="1362038"/>
            <a:ext cx="2638383" cy="3154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07DC5-0782-943F-413A-E358D6F91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264798"/>
            <a:ext cx="2604067" cy="33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AB4E5F-6AC2-D6CB-19B0-DCB6B52738DF}"/>
              </a:ext>
            </a:extLst>
          </p:cNvPr>
          <p:cNvSpPr txBox="1"/>
          <p:nvPr/>
        </p:nvSpPr>
        <p:spPr>
          <a:xfrm>
            <a:off x="167148" y="696193"/>
            <a:ext cx="116315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Suicide is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FuturaBT-Light"/>
              </a:rPr>
              <a:t>preventable condition</a:t>
            </a: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0" i="0" u="none" strike="noStrike" baseline="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Suicide is the third leading cause of death between ages 15 and 24.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0" i="0" u="none" strike="noStrike" baseline="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A suicidal patient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FuturaBT-Light"/>
              </a:rPr>
              <a:t>needs emergent intervention </a:t>
            </a: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as this can prevent a completed suicide.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0" i="0" u="none" strike="noStrike" baseline="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As opposed to popular belief suicide is more often a culminating event of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FuturaBT-Light"/>
              </a:rPr>
              <a:t>an underlying psychiatric disorder ( in 95% of cases) </a:t>
            </a: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than of any circumstantial life event.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The prevalence of suicide is 10-15% in patients of depression, 10% in schizophrenia and this number rises when alcoholism complicates the picture. Hence the evaluation for an underlying psychiatric disorder is a must in all such patients.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0" i="0" u="none" strike="noStrike" baseline="0" dirty="0">
              <a:solidFill>
                <a:srgbClr val="231F20"/>
              </a:solidFill>
              <a:latin typeface="FuturaBT-Light"/>
            </a:endParaRPr>
          </a:p>
          <a:p>
            <a:pPr algn="l"/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6826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87929A-09DA-4003-37C7-762A76BA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9" b="57563"/>
          <a:stretch/>
        </p:blipFill>
        <p:spPr>
          <a:xfrm>
            <a:off x="432619" y="403123"/>
            <a:ext cx="10264877" cy="577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F7502-C2EB-3F22-D765-290FB1E07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6" b="43943"/>
          <a:stretch/>
        </p:blipFill>
        <p:spPr>
          <a:xfrm>
            <a:off x="1170038" y="454742"/>
            <a:ext cx="9851923" cy="59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3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14269-DA13-AB58-6D51-58EA615A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03110" cy="1325563"/>
          </a:xfrm>
        </p:spPr>
        <p:txBody>
          <a:bodyPr>
            <a:normAutofit/>
          </a:bodyPr>
          <a:lstStyle/>
          <a:p>
            <a:r>
              <a:rPr lang="en-IN" b="1" i="0" u="none" strike="noStrike" baseline="0" dirty="0">
                <a:solidFill>
                  <a:srgbClr val="FF0000"/>
                </a:solidFill>
                <a:latin typeface="FuturaBT-Light"/>
              </a:rPr>
              <a:t>SUICIDE PREVENTION methodology :-</a:t>
            </a:r>
            <a:endParaRPr lang="en-IN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CF6B6-4776-3355-6D2F-C98E968E3DBA}"/>
              </a:ext>
            </a:extLst>
          </p:cNvPr>
          <p:cNvSpPr txBox="1"/>
          <p:nvPr/>
        </p:nvSpPr>
        <p:spPr>
          <a:xfrm>
            <a:off x="540774" y="1182231"/>
            <a:ext cx="11651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Suicide is preventable condition.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Early recognition of risk factors for suicide.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b="0" i="0" u="none" strike="noStrike" baseline="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Early diagnosis and prompt treatment of mental disorders like depression, schizophrenia, bipolar disorder and substance abuse.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231F20"/>
              </a:solidFill>
              <a:latin typeface="FuturaBT-Ligh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1" i="0" u="none" strike="noStrike" baseline="0" dirty="0">
                <a:solidFill>
                  <a:srgbClr val="FF0000"/>
                </a:solidFill>
                <a:latin typeface="FuturaBT-Light"/>
              </a:rPr>
              <a:t>Dialectical </a:t>
            </a:r>
            <a:r>
              <a:rPr lang="en-US" sz="2000" b="1" i="0" u="none" strike="noStrike" baseline="0" dirty="0" err="1">
                <a:solidFill>
                  <a:srgbClr val="FF0000"/>
                </a:solidFill>
                <a:latin typeface="FuturaBT-Light"/>
              </a:rPr>
              <a:t>behaviour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FuturaBT-Light"/>
              </a:rPr>
              <a:t> therapy.</a:t>
            </a:r>
          </a:p>
          <a:p>
            <a:pPr algn="l"/>
            <a:r>
              <a:rPr lang="en-US" sz="2000" b="0" i="0" u="none" strike="noStrike" baseline="0" dirty="0">
                <a:solidFill>
                  <a:srgbClr val="231F20"/>
                </a:solidFill>
                <a:latin typeface="FuturaBT-Light"/>
              </a:rPr>
              <a:t>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96847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7E76-06CE-874C-474B-EC76126C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90E0-1E5A-9E73-1F94-7EF62704C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517" y="2416254"/>
            <a:ext cx="1036445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6000">
                <a:solidFill>
                  <a:srgbClr val="FF0000"/>
                </a:solidFill>
              </a:rPr>
              <a:t>THANK YOU.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655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267</TotalTime>
  <Words>181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FuturaBT-Light</vt:lpstr>
      <vt:lpstr>Tw Cen MT</vt:lpstr>
      <vt:lpstr>Wingdings</vt:lpstr>
      <vt:lpstr>Droplet</vt:lpstr>
      <vt:lpstr>SUICIDE AND IT’S PREVENTION</vt:lpstr>
      <vt:lpstr>A Quote By Sir William Osler :</vt:lpstr>
      <vt:lpstr>PowerPoint Presentation</vt:lpstr>
      <vt:lpstr>PowerPoint Presentation</vt:lpstr>
      <vt:lpstr>PowerPoint Presentation</vt:lpstr>
      <vt:lpstr>SUICIDE PREVENTION methodology :-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Manoj Prabhu</dc:creator>
  <cp:lastModifiedBy>Manoj Prabhu</cp:lastModifiedBy>
  <cp:revision>7</cp:revision>
  <dcterms:created xsi:type="dcterms:W3CDTF">2024-09-26T17:48:51Z</dcterms:created>
  <dcterms:modified xsi:type="dcterms:W3CDTF">2024-09-27T06:04:35Z</dcterms:modified>
</cp:coreProperties>
</file>