
<file path=[Content_Types].xml><?xml version="1.0" encoding="utf-8"?>
<Types xmlns="http://schemas.openxmlformats.org/package/2006/content-types">
  <Default ContentType="image/vnd.ms-photo" Extension="wdp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tableStyles+xml" PartName="/ppt/tableStyles1.xml"/>
  <Override ContentType="application/vnd.openxmlformats-officedocument.drawingml.diagramData+xml" PartName="/ppt/diagrams/data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drawingml.diagramLayout+xml" PartName="/ppt/diagrams/layout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drawingml.diagramStyle+xml" PartName="/ppt/diagrams/quickStyle1.xml"/>
  <Override ContentType="application/vnd.openxmlformats-officedocument.presentationml.presentation.main+xml" PartName="/ppt/presentation.xml"/>
  <Override ContentType="application/vnd.ms-office.drawingml.diagramDrawing+xml" PartName="/ppt/diagrams/drawing1.xml"/>
  <Override ContentType="application/vnd.openxmlformats-officedocument.presentationml.presProps+xml" PartName="/ppt/presProps1.xml"/>
  <Override ContentType="application/vnd.openxmlformats-officedocument.drawingml.diagramColors+xml" PartName="/ppt/diagrams/color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12192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6791B-7F55-4A75-B7E3-764B69652422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</dgm:pt>
    <dgm:pt modelId="{9345C639-4B14-42BD-9C1F-5FE1685102A7}">
      <dgm:prSet phldrT="[Text]" custT="1"/>
      <dgm:spPr/>
      <dgm:t>
        <a:bodyPr/>
        <a:lstStyle/>
        <a:p>
          <a:r>
            <a:rPr lang="en-IN" sz="2800" dirty="0"/>
            <a:t>Light microscopy</a:t>
          </a:r>
        </a:p>
      </dgm:t>
    </dgm:pt>
    <dgm:pt modelId="{447DC743-6420-43A3-BA83-88B52CFAE867}" type="parTrans" cxnId="{F8D6C267-6149-4E1B-BED2-0A75C66ADADB}">
      <dgm:prSet/>
      <dgm:spPr/>
      <dgm:t>
        <a:bodyPr/>
        <a:lstStyle/>
        <a:p>
          <a:endParaRPr lang="en-IN"/>
        </a:p>
      </dgm:t>
    </dgm:pt>
    <dgm:pt modelId="{5A31376F-3C07-46C1-A452-101061999C3D}" type="sibTrans" cxnId="{F8D6C267-6149-4E1B-BED2-0A75C66ADADB}">
      <dgm:prSet/>
      <dgm:spPr/>
      <dgm:t>
        <a:bodyPr/>
        <a:lstStyle/>
        <a:p>
          <a:endParaRPr lang="en-IN"/>
        </a:p>
      </dgm:t>
    </dgm:pt>
    <dgm:pt modelId="{FFF049F0-06C7-4832-A209-0A2D309F66E6}">
      <dgm:prSet phldrT="[Text]" custT="1"/>
      <dgm:spPr/>
      <dgm:t>
        <a:bodyPr/>
        <a:lstStyle/>
        <a:p>
          <a:r>
            <a:rPr lang="en-IN" sz="2000" dirty="0" err="1"/>
            <a:t>Immuno</a:t>
          </a:r>
          <a:r>
            <a:rPr lang="en-IN" sz="2000" dirty="0"/>
            <a:t> fluorescence</a:t>
          </a:r>
        </a:p>
      </dgm:t>
    </dgm:pt>
    <dgm:pt modelId="{6129DFB4-57A4-469D-A167-F85C7BBA2A29}" type="parTrans" cxnId="{332E76A6-E570-4F3F-AB38-AE212BD3EE32}">
      <dgm:prSet/>
      <dgm:spPr/>
      <dgm:t>
        <a:bodyPr/>
        <a:lstStyle/>
        <a:p>
          <a:endParaRPr lang="en-IN"/>
        </a:p>
      </dgm:t>
    </dgm:pt>
    <dgm:pt modelId="{85BA184E-0B7A-46D4-8EE9-16596A8EB91F}" type="sibTrans" cxnId="{332E76A6-E570-4F3F-AB38-AE212BD3EE32}">
      <dgm:prSet/>
      <dgm:spPr/>
      <dgm:t>
        <a:bodyPr/>
        <a:lstStyle/>
        <a:p>
          <a:endParaRPr lang="en-IN"/>
        </a:p>
      </dgm:t>
    </dgm:pt>
    <dgm:pt modelId="{69527A42-1049-4C8B-BE53-2A1729E7A328}">
      <dgm:prSet phldrT="[Text]"/>
      <dgm:spPr/>
      <dgm:t>
        <a:bodyPr/>
        <a:lstStyle/>
        <a:p>
          <a:r>
            <a:rPr lang="en-IN" dirty="0"/>
            <a:t>Electron microscopy</a:t>
          </a:r>
        </a:p>
      </dgm:t>
    </dgm:pt>
    <dgm:pt modelId="{D1F1FA96-EB02-4462-BA55-4A66824A88D5}" type="parTrans" cxnId="{6955CAEE-B79B-4C07-A8FF-0414AFBC0BF7}">
      <dgm:prSet/>
      <dgm:spPr/>
      <dgm:t>
        <a:bodyPr/>
        <a:lstStyle/>
        <a:p>
          <a:endParaRPr lang="en-IN"/>
        </a:p>
      </dgm:t>
    </dgm:pt>
    <dgm:pt modelId="{A4FC624A-8FD2-431A-82BF-8A668A639608}" type="sibTrans" cxnId="{6955CAEE-B79B-4C07-A8FF-0414AFBC0BF7}">
      <dgm:prSet/>
      <dgm:spPr/>
      <dgm:t>
        <a:bodyPr/>
        <a:lstStyle/>
        <a:p>
          <a:endParaRPr lang="en-IN"/>
        </a:p>
      </dgm:t>
    </dgm:pt>
    <dgm:pt modelId="{35370766-66B4-46A5-8E74-A9B9B7F282A6}" type="pres">
      <dgm:prSet presAssocID="{FE76791B-7F55-4A75-B7E3-764B69652422}" presName="compositeShape" presStyleCnt="0">
        <dgm:presLayoutVars>
          <dgm:chMax val="7"/>
          <dgm:dir/>
          <dgm:resizeHandles val="exact"/>
        </dgm:presLayoutVars>
      </dgm:prSet>
      <dgm:spPr/>
    </dgm:pt>
    <dgm:pt modelId="{51CCCFD6-8A7B-4650-B5D3-748E1B75545A}" type="pres">
      <dgm:prSet presAssocID="{9345C639-4B14-42BD-9C1F-5FE1685102A7}" presName="circ1" presStyleLbl="vennNode1" presStyleIdx="0" presStyleCnt="3" custLinFactNeighborX="-1018" custLinFactNeighborY="12105"/>
      <dgm:spPr/>
    </dgm:pt>
    <dgm:pt modelId="{5B6FF440-816C-4433-B8C0-82A1CFFA468F}" type="pres">
      <dgm:prSet presAssocID="{9345C639-4B14-42BD-9C1F-5FE1685102A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575C68-340F-4373-8920-43FA57A40EC3}" type="pres">
      <dgm:prSet presAssocID="{FFF049F0-06C7-4832-A209-0A2D309F66E6}" presName="circ2" presStyleLbl="vennNode1" presStyleIdx="1" presStyleCnt="3"/>
      <dgm:spPr/>
    </dgm:pt>
    <dgm:pt modelId="{99CCD01F-C2F0-4414-92BB-6343FEDA8EA9}" type="pres">
      <dgm:prSet presAssocID="{FFF049F0-06C7-4832-A209-0A2D309F66E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8E9DBA-8A8D-4C1E-AF3A-8C81775E2F51}" type="pres">
      <dgm:prSet presAssocID="{69527A42-1049-4C8B-BE53-2A1729E7A328}" presName="circ3" presStyleLbl="vennNode1" presStyleIdx="2" presStyleCnt="3"/>
      <dgm:spPr/>
    </dgm:pt>
    <dgm:pt modelId="{6306D172-4FBA-40F2-9428-65F59D9CABC4}" type="pres">
      <dgm:prSet presAssocID="{69527A42-1049-4C8B-BE53-2A1729E7A32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113ED01-CE64-4DF2-9EBE-4EAD7255ADFA}" type="presOf" srcId="{69527A42-1049-4C8B-BE53-2A1729E7A328}" destId="{6306D172-4FBA-40F2-9428-65F59D9CABC4}" srcOrd="1" destOrd="0" presId="urn:microsoft.com/office/officeart/2005/8/layout/venn1"/>
    <dgm:cxn modelId="{1BA33C5E-56D1-4214-B863-83527732B74A}" type="presOf" srcId="{9345C639-4B14-42BD-9C1F-5FE1685102A7}" destId="{5B6FF440-816C-4433-B8C0-82A1CFFA468F}" srcOrd="1" destOrd="0" presId="urn:microsoft.com/office/officeart/2005/8/layout/venn1"/>
    <dgm:cxn modelId="{3823CE46-F165-4902-B6C8-D6D4DEA5486C}" type="presOf" srcId="{9345C639-4B14-42BD-9C1F-5FE1685102A7}" destId="{51CCCFD6-8A7B-4650-B5D3-748E1B75545A}" srcOrd="0" destOrd="0" presId="urn:microsoft.com/office/officeart/2005/8/layout/venn1"/>
    <dgm:cxn modelId="{F8D6C267-6149-4E1B-BED2-0A75C66ADADB}" srcId="{FE76791B-7F55-4A75-B7E3-764B69652422}" destId="{9345C639-4B14-42BD-9C1F-5FE1685102A7}" srcOrd="0" destOrd="0" parTransId="{447DC743-6420-43A3-BA83-88B52CFAE867}" sibTransId="{5A31376F-3C07-46C1-A452-101061999C3D}"/>
    <dgm:cxn modelId="{91CB9B54-2A5E-487B-8BAB-BF3911E4A00C}" type="presOf" srcId="{69527A42-1049-4C8B-BE53-2A1729E7A328}" destId="{398E9DBA-8A8D-4C1E-AF3A-8C81775E2F51}" srcOrd="0" destOrd="0" presId="urn:microsoft.com/office/officeart/2005/8/layout/venn1"/>
    <dgm:cxn modelId="{604DDA77-50F6-47AE-B867-FF4C7AF9B619}" type="presOf" srcId="{FFF049F0-06C7-4832-A209-0A2D309F66E6}" destId="{07575C68-340F-4373-8920-43FA57A40EC3}" srcOrd="0" destOrd="0" presId="urn:microsoft.com/office/officeart/2005/8/layout/venn1"/>
    <dgm:cxn modelId="{14EC0A83-6AB8-409B-95E0-6F089246D9CA}" type="presOf" srcId="{FFF049F0-06C7-4832-A209-0A2D309F66E6}" destId="{99CCD01F-C2F0-4414-92BB-6343FEDA8EA9}" srcOrd="1" destOrd="0" presId="urn:microsoft.com/office/officeart/2005/8/layout/venn1"/>
    <dgm:cxn modelId="{332E76A6-E570-4F3F-AB38-AE212BD3EE32}" srcId="{FE76791B-7F55-4A75-B7E3-764B69652422}" destId="{FFF049F0-06C7-4832-A209-0A2D309F66E6}" srcOrd="1" destOrd="0" parTransId="{6129DFB4-57A4-469D-A167-F85C7BBA2A29}" sibTransId="{85BA184E-0B7A-46D4-8EE9-16596A8EB91F}"/>
    <dgm:cxn modelId="{A3589EB8-38AF-43D4-9A67-06459A32C1DB}" type="presOf" srcId="{FE76791B-7F55-4A75-B7E3-764B69652422}" destId="{35370766-66B4-46A5-8E74-A9B9B7F282A6}" srcOrd="0" destOrd="0" presId="urn:microsoft.com/office/officeart/2005/8/layout/venn1"/>
    <dgm:cxn modelId="{6955CAEE-B79B-4C07-A8FF-0414AFBC0BF7}" srcId="{FE76791B-7F55-4A75-B7E3-764B69652422}" destId="{69527A42-1049-4C8B-BE53-2A1729E7A328}" srcOrd="2" destOrd="0" parTransId="{D1F1FA96-EB02-4462-BA55-4A66824A88D5}" sibTransId="{A4FC624A-8FD2-431A-82BF-8A668A639608}"/>
    <dgm:cxn modelId="{30B6F8C4-8E9F-4421-9F59-64FB79EC5F68}" type="presParOf" srcId="{35370766-66B4-46A5-8E74-A9B9B7F282A6}" destId="{51CCCFD6-8A7B-4650-B5D3-748E1B75545A}" srcOrd="0" destOrd="0" presId="urn:microsoft.com/office/officeart/2005/8/layout/venn1"/>
    <dgm:cxn modelId="{592D7917-80AD-4D08-8C65-1DDA380B1878}" type="presParOf" srcId="{35370766-66B4-46A5-8E74-A9B9B7F282A6}" destId="{5B6FF440-816C-4433-B8C0-82A1CFFA468F}" srcOrd="1" destOrd="0" presId="urn:microsoft.com/office/officeart/2005/8/layout/venn1"/>
    <dgm:cxn modelId="{2E4BA016-23DC-4D13-86A7-ED470BB12C2C}" type="presParOf" srcId="{35370766-66B4-46A5-8E74-A9B9B7F282A6}" destId="{07575C68-340F-4373-8920-43FA57A40EC3}" srcOrd="2" destOrd="0" presId="urn:microsoft.com/office/officeart/2005/8/layout/venn1"/>
    <dgm:cxn modelId="{B9BB8FA1-CE5B-435A-9193-F30E6EA544A5}" type="presParOf" srcId="{35370766-66B4-46A5-8E74-A9B9B7F282A6}" destId="{99CCD01F-C2F0-4414-92BB-6343FEDA8EA9}" srcOrd="3" destOrd="0" presId="urn:microsoft.com/office/officeart/2005/8/layout/venn1"/>
    <dgm:cxn modelId="{0E9478BB-A3AB-4A3E-9842-29B11C0E8090}" type="presParOf" srcId="{35370766-66B4-46A5-8E74-A9B9B7F282A6}" destId="{398E9DBA-8A8D-4C1E-AF3A-8C81775E2F51}" srcOrd="4" destOrd="0" presId="urn:microsoft.com/office/officeart/2005/8/layout/venn1"/>
    <dgm:cxn modelId="{04EF6432-80F0-42C3-83AA-52D235D25623}" type="presParOf" srcId="{35370766-66B4-46A5-8E74-A9B9B7F282A6}" destId="{6306D172-4FBA-40F2-9428-65F59D9CABC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CCFD6-8A7B-4650-B5D3-748E1B75545A}">
      <dsp:nvSpPr>
        <dsp:cNvPr id="0" name=""/>
        <dsp:cNvSpPr/>
      </dsp:nvSpPr>
      <dsp:spPr>
        <a:xfrm>
          <a:off x="979718" y="335892"/>
          <a:ext cx="2367384" cy="236738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Light microscopy</a:t>
          </a:r>
        </a:p>
      </dsp:txBody>
      <dsp:txXfrm>
        <a:off x="1295369" y="750184"/>
        <a:ext cx="1736081" cy="1065322"/>
      </dsp:txXfrm>
    </dsp:sp>
    <dsp:sp modelId="{07575C68-340F-4373-8920-43FA57A40EC3}">
      <dsp:nvSpPr>
        <dsp:cNvPr id="0" name=""/>
        <dsp:cNvSpPr/>
      </dsp:nvSpPr>
      <dsp:spPr>
        <a:xfrm>
          <a:off x="1858049" y="1528935"/>
          <a:ext cx="2367384" cy="236738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 err="1"/>
            <a:t>Immuno</a:t>
          </a:r>
          <a:r>
            <a:rPr lang="en-IN" sz="2000" kern="1200" dirty="0"/>
            <a:t> fluorescence</a:t>
          </a:r>
        </a:p>
      </dsp:txBody>
      <dsp:txXfrm>
        <a:off x="2582074" y="2140509"/>
        <a:ext cx="1420430" cy="1302061"/>
      </dsp:txXfrm>
    </dsp:sp>
    <dsp:sp modelId="{398E9DBA-8A8D-4C1E-AF3A-8C81775E2F51}">
      <dsp:nvSpPr>
        <dsp:cNvPr id="0" name=""/>
        <dsp:cNvSpPr/>
      </dsp:nvSpPr>
      <dsp:spPr>
        <a:xfrm>
          <a:off x="149586" y="1528935"/>
          <a:ext cx="2367384" cy="236738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/>
            <a:t>Electron microscopy</a:t>
          </a:r>
        </a:p>
      </dsp:txBody>
      <dsp:txXfrm>
        <a:off x="372515" y="2140509"/>
        <a:ext cx="1420430" cy="130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0758A-068D-71C5-AC24-5CDC9C39A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16CFB-31A2-53C5-2AD7-4F7DD64C5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BE711-4E10-9B12-18D7-9D3687F3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0853E-3740-CA3C-7AC0-A2996A8D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84775-929F-817F-3D17-BB7BF84E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510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7A51-70A1-422E-1FD3-FDF1F935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BED7E-1528-BE96-4C23-73C66238C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783C0-9461-5051-756D-208C46EA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8B47D-2072-9DBB-464A-E8F551E6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8FE7D-C11C-A241-FC03-8001BA89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501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B095F2-EC67-8D7B-3FC8-8DB83E682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C2837-9B52-8582-5332-E47F8375F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FCEE4-9FD5-FCEA-617E-FE8CE2F9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E564C-CF6E-A63A-1E5D-DA4AD7D5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2B5C2-FBD3-58DF-2DB9-76ED60A1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519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B20F-5778-ECF5-8ED6-9201938B0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CDF0-47AC-63EA-8C7C-E4EF11C7A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2C8CF-9604-63C5-23AC-1B3DA1CC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4AF63-9985-2411-6968-FE57B308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63E9-1A1E-6AD5-520B-802CBAF9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321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8174-14F7-B821-9BD8-29B1E778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C8629-08B7-F2AA-0032-97A103E36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FB00E-B870-3BCB-9F2B-F150D95D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D3213-5150-36D7-433E-29A22FB95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B0354-C325-1501-6802-0E2EA3C7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833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2196-4C5B-37DC-AA6D-04023270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61F9-6969-154F-8DB2-84B80635E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0820D-7581-5CAF-CD84-DFCDDBD13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AD5D-8A24-CB10-4195-3075FCB9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5B71-E631-E9B2-03A8-84F58086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0990E-20EF-090D-B299-CED8047D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243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D7E8-EB9C-473D-478C-AE13FA7C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D6589-9B34-3366-BB52-91C1C36E1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32E45-736C-7A91-E81C-CBFD62545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7E047-6802-9548-4FDC-DE807261E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676F3-AA95-B6C3-8D0C-1E57C9D78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AD70F-989C-746D-02CF-914D917AA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78AAA-162A-9AAF-27F2-C1E505D3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13B185-6E80-0543-D00C-BE556E05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330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7026-2F01-7465-294A-BC35B7CF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3AA99-DF35-D7F7-BAF6-5EB1A886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3DB24-8451-8BD7-09C7-057AC32B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4508C-FD71-0CF8-22FA-162A5559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0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87E7E-1F87-7174-DF5C-932B7B86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FF08F-06C0-88B5-3BBF-F55CE049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4577C-E7B4-ED6B-221E-BBF43731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7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8D21-3AAA-7A3F-7EE9-6FB90E0A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87F04-6E2F-247F-A735-A6A1F3AAA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55A6B-058E-70B0-7A04-153B45B73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AA7BC-C566-167F-7CA9-C726172B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CDDC3-FD76-0978-86EB-AAB95E42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13EE7-6684-8029-F8E5-251AAEA6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557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D471-E090-B469-D60E-E89DFDA0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E8D70-3F67-8FEA-20F5-A0F28FBE7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9D2BF-A809-187A-FA0E-2FD14D9E8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3B4C6-4D96-D2B4-8E40-5A494F0A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E84E5-6E01-3EB9-5BB5-9A8CB84F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14870-1866-0B72-F808-7AFCE45D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269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C230B-493D-2E84-0BEC-A5C255324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8D125-15A8-E458-3B9B-BFD02C66A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96D4F-3FD5-D6E1-CEDD-4796B1789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98DFE-434C-43A0-963B-B87A7D002176}" type="datetimeFigureOut">
              <a:rPr lang="en-IN" smtClean="0"/>
              <a:t>23-03-2024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8710-CFFA-CA3A-6A42-04DA76EF5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A3CBB-BBAC-EBDE-B4DF-3E6083404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B2813-779A-48CC-8081-D14693B9789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17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topics/medicine-and-dentistry/lupus-nephriti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FC73-8E35-12A3-3723-245858498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CPC – March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6004D-5373-B29B-DBBF-2B8AF33C0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err="1"/>
              <a:t>Dr.</a:t>
            </a:r>
            <a:r>
              <a:rPr lang="en-IN" dirty="0"/>
              <a:t> K. Rani, professor and HOD</a:t>
            </a:r>
          </a:p>
          <a:p>
            <a:r>
              <a:rPr lang="en-IN" dirty="0" err="1"/>
              <a:t>Dr.</a:t>
            </a:r>
            <a:r>
              <a:rPr lang="en-IN" dirty="0"/>
              <a:t> Sri Janaki, Associate professor</a:t>
            </a:r>
          </a:p>
          <a:p>
            <a:r>
              <a:rPr lang="en-IN" dirty="0" err="1"/>
              <a:t>Dr.</a:t>
            </a:r>
            <a:r>
              <a:rPr lang="en-IN" dirty="0"/>
              <a:t> </a:t>
            </a:r>
            <a:r>
              <a:rPr lang="en-IN" dirty="0" err="1"/>
              <a:t>Subbulakshmi</a:t>
            </a:r>
            <a:r>
              <a:rPr lang="en-IN" dirty="0"/>
              <a:t>, Assistant professor</a:t>
            </a:r>
          </a:p>
          <a:p>
            <a:r>
              <a:rPr lang="en-IN" dirty="0" err="1"/>
              <a:t>Dr.</a:t>
            </a:r>
            <a:r>
              <a:rPr lang="en-IN" dirty="0"/>
              <a:t> J. </a:t>
            </a:r>
            <a:r>
              <a:rPr lang="en-IN" dirty="0" err="1"/>
              <a:t>Anandha</a:t>
            </a:r>
            <a:r>
              <a:rPr lang="en-IN" dirty="0"/>
              <a:t> Nivedha, Postgraduate</a:t>
            </a:r>
          </a:p>
          <a:p>
            <a:r>
              <a:rPr lang="en-IN" dirty="0"/>
              <a:t>Department of Pathology, Madurai Medical College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090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37564C-35EE-2607-3F72-DD95AB3F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Immunofluorescence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B0E8DD-3AA0-EC3E-5527-B0F8197E0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Heavy chains – IgA, IgG, IgM</a:t>
            </a:r>
          </a:p>
          <a:p>
            <a:r>
              <a:rPr lang="en-IN" dirty="0"/>
              <a:t>Complement components – C3, C1q</a:t>
            </a:r>
          </a:p>
          <a:p>
            <a:r>
              <a:rPr lang="en-IN" dirty="0"/>
              <a:t>Light chains – kappa, Lambda</a:t>
            </a:r>
          </a:p>
          <a:p>
            <a:r>
              <a:rPr lang="en-IN" dirty="0"/>
              <a:t>Albumin, fibrinogen</a:t>
            </a:r>
          </a:p>
          <a:p>
            <a:r>
              <a:rPr lang="en-IN" dirty="0"/>
              <a:t>IgG subclasses(IgG1,2,3,4)</a:t>
            </a:r>
          </a:p>
          <a:p>
            <a:r>
              <a:rPr lang="en-IN" dirty="0"/>
              <a:t>C4d</a:t>
            </a:r>
          </a:p>
        </p:txBody>
      </p:sp>
    </p:spTree>
    <p:extLst>
      <p:ext uri="{BB962C8B-B14F-4D97-AF65-F5344CB8AC3E}">
        <p14:creationId xmlns:p14="http://schemas.microsoft.com/office/powerpoint/2010/main" val="424895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4A72-6F6F-1C56-A7BF-3EEE7FF7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6FC1-6D0D-627F-BAA3-37AEB5B11E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dirty="0"/>
              <a:t>Intensity – trace to 3+</a:t>
            </a:r>
          </a:p>
          <a:p>
            <a:r>
              <a:rPr lang="en-IN" dirty="0"/>
              <a:t>Location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/>
              <a:t>Glomerular –mesangial, subendothelial and subepithelial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err="1"/>
              <a:t>Extracapillary</a:t>
            </a:r>
            <a:r>
              <a:rPr lang="en-IN" dirty="0"/>
              <a:t>/extraglomerular</a:t>
            </a:r>
          </a:p>
          <a:p>
            <a:pPr marL="0" indent="0">
              <a:buNone/>
            </a:pPr>
            <a:r>
              <a:rPr lang="en-IN" dirty="0"/>
              <a:t>-tubular basement membrane, Bowman’s capsule, tubular cytoplasm, intratubular casts, </a:t>
            </a:r>
            <a:r>
              <a:rPr lang="en-IN" dirty="0" err="1"/>
              <a:t>interstitium</a:t>
            </a:r>
            <a:r>
              <a:rPr lang="en-IN" dirty="0"/>
              <a:t>, blood vessels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ADF9B9-3035-7BC5-73B6-822EBA50CE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604" r="9520" b="13828"/>
          <a:stretch/>
        </p:blipFill>
        <p:spPr>
          <a:xfrm>
            <a:off x="6096000" y="1825625"/>
            <a:ext cx="5987627" cy="2906796"/>
          </a:xfrm>
        </p:spPr>
      </p:pic>
    </p:spTree>
    <p:extLst>
      <p:ext uri="{BB962C8B-B14F-4D97-AF65-F5344CB8AC3E}">
        <p14:creationId xmlns:p14="http://schemas.microsoft.com/office/powerpoint/2010/main" val="3934361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A7526BE-4F51-EF22-E67E-6D11276A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Pattern of staining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7ECB2E-02EB-D855-2E26-02B00CA19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1C7FB-BF97-E15C-B111-CDD79CB2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59" y="2364755"/>
            <a:ext cx="2588293" cy="2128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746B6-0C9C-3140-B291-6F110B9A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10" y="2364755"/>
            <a:ext cx="2128490" cy="2128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38FC9C-5BF5-1592-D4E7-03E941DF7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6" t="1" r="10191" b="-154"/>
          <a:stretch/>
        </p:blipFill>
        <p:spPr>
          <a:xfrm>
            <a:off x="7810621" y="2364755"/>
            <a:ext cx="2430078" cy="2128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1254F-61EF-45F0-AF3D-8EB5C55380B6}"/>
              </a:ext>
            </a:extLst>
          </p:cNvPr>
          <p:cNvSpPr txBox="1"/>
          <p:nvPr/>
        </p:nvSpPr>
        <p:spPr>
          <a:xfrm>
            <a:off x="1557261" y="1995423"/>
            <a:ext cx="223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Fine granular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DAF35-50DE-C49B-BAAA-51E338037C3B}"/>
              </a:ext>
            </a:extLst>
          </p:cNvPr>
          <p:cNvSpPr txBox="1"/>
          <p:nvPr/>
        </p:nvSpPr>
        <p:spPr>
          <a:xfrm>
            <a:off x="4983944" y="1941798"/>
            <a:ext cx="233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Coarse granular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A8AED-14BF-1C88-D8B6-589C27B527F7}"/>
              </a:ext>
            </a:extLst>
          </p:cNvPr>
          <p:cNvSpPr txBox="1"/>
          <p:nvPr/>
        </p:nvSpPr>
        <p:spPr>
          <a:xfrm>
            <a:off x="8506247" y="1941798"/>
            <a:ext cx="21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linear</a:t>
            </a:r>
          </a:p>
        </p:txBody>
      </p:sp>
    </p:spTree>
    <p:extLst>
      <p:ext uri="{BB962C8B-B14F-4D97-AF65-F5344CB8AC3E}">
        <p14:creationId xmlns:p14="http://schemas.microsoft.com/office/powerpoint/2010/main" val="151541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5E03F2-BE29-1648-3CEF-4A385476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Case discussion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2B35F-0FD9-0C50-8DDD-630BB5EAD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 2 linear cores each measuring 0.6 cm were sent, one core in formalin for light microscopy and other in Michel’s medium for immunofluorescence.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138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0D8D-9115-F178-C2EA-9FEE6F8D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Light microscopy</a:t>
            </a:r>
          </a:p>
        </p:txBody>
      </p:sp>
      <p:pic>
        <p:nvPicPr>
          <p:cNvPr id="1026" name="Picture 2" descr="Camera photo of lupus nephritis, showing endocapillary hypercellularity and  hyaline thrombi, magnification 400x, photograph through a microscope Stock  Photo | Adobe Stock">
            <a:extLst>
              <a:ext uri="{FF2B5EF4-FFF2-40B4-BE49-F238E27FC236}">
                <a16:creationId xmlns:a16="http://schemas.microsoft.com/office/drawing/2014/main" id="{E6419890-7536-0C85-BCCD-F91FFCA770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14654" r="14477" b="26163"/>
          <a:stretch/>
        </p:blipFill>
        <p:spPr bwMode="auto">
          <a:xfrm>
            <a:off x="905070" y="1825625"/>
            <a:ext cx="4706889" cy="41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00F08-87BA-302C-2611-B037C8D7CA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Thirteen glomeruli are seen totally.</a:t>
            </a:r>
          </a:p>
          <a:p>
            <a:r>
              <a:rPr lang="en-IN" dirty="0"/>
              <a:t>Endocapillary and mesangial hypercellularity with lobular accentuation of capillary tuft.</a:t>
            </a:r>
          </a:p>
          <a:p>
            <a:r>
              <a:rPr lang="en-IN" dirty="0"/>
              <a:t>Hyaline thrombi in seven glomeruli.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996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16EA7F-0C61-4C0D-7035-7273548B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Light microscopy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2CD63A-0708-06A9-7556-6B1C81CBE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16633" y="1712948"/>
            <a:ext cx="5562143" cy="3432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F98275-4D27-BB39-1C4D-45E268C76149}"/>
              </a:ext>
            </a:extLst>
          </p:cNvPr>
          <p:cNvSpPr txBox="1"/>
          <p:nvPr/>
        </p:nvSpPr>
        <p:spPr>
          <a:xfrm>
            <a:off x="897842" y="4654366"/>
            <a:ext cx="39997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Double contouring of basement membrane</a:t>
            </a:r>
          </a:p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16AA2-16B5-B6BE-C41F-392DE917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5" b="-2491"/>
          <a:stretch/>
        </p:blipFill>
        <p:spPr>
          <a:xfrm>
            <a:off x="6273281" y="1846844"/>
            <a:ext cx="3078645" cy="2687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240896-E9FB-335C-D435-329055A57987}"/>
              </a:ext>
            </a:extLst>
          </p:cNvPr>
          <p:cNvSpPr txBox="1"/>
          <p:nvPr/>
        </p:nvSpPr>
        <p:spPr>
          <a:xfrm>
            <a:off x="6273281" y="4851918"/>
            <a:ext cx="3078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Wire loop lesions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7BA890-F72E-B6C6-CB18-AEBC8FAAB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71" b="58775"/>
          <a:stretch/>
        </p:blipFill>
        <p:spPr>
          <a:xfrm>
            <a:off x="9825134" y="1846844"/>
            <a:ext cx="1415143" cy="146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6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84CE-4490-0BB8-8940-321957F7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Light microscopy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9873DADF-0A03-955A-1BEE-FC113C7241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606" b="41837"/>
          <a:stretch/>
        </p:blipFill>
        <p:spPr>
          <a:xfrm>
            <a:off x="838200" y="1959352"/>
            <a:ext cx="5054590" cy="334976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AED73A-E4AE-6344-2A13-75D89CB0B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Cellular crescents seen in three glomeruli</a:t>
            </a:r>
          </a:p>
          <a:p>
            <a:r>
              <a:rPr lang="en-IN" dirty="0"/>
              <a:t>Neutrophils and karyorrhexis</a:t>
            </a:r>
          </a:p>
        </p:txBody>
      </p:sp>
    </p:spTree>
    <p:extLst>
      <p:ext uri="{BB962C8B-B14F-4D97-AF65-F5344CB8AC3E}">
        <p14:creationId xmlns:p14="http://schemas.microsoft.com/office/powerpoint/2010/main" val="187922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534F-2D29-4B8F-8AF6-BC97EDD1A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Light microscopy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164B0-3D34-C262-E297-D84288F789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No interstitial fibrosis and tubular atrophy.</a:t>
            </a:r>
          </a:p>
          <a:p>
            <a:r>
              <a:rPr lang="en-IN" dirty="0"/>
              <a:t>Small foci of inflammatory cells seen in </a:t>
            </a:r>
            <a:r>
              <a:rPr lang="en-IN" dirty="0" err="1"/>
              <a:t>interstitium</a:t>
            </a:r>
            <a:endParaRPr lang="en-IN" dirty="0"/>
          </a:p>
          <a:p>
            <a:r>
              <a:rPr lang="en-IN" dirty="0"/>
              <a:t>Blood vessels - unremarkable</a:t>
            </a:r>
          </a:p>
        </p:txBody>
      </p:sp>
      <p:pic>
        <p:nvPicPr>
          <p:cNvPr id="4098" name="Picture 2" descr="Camera photo of lupus nephritis, showing endocapillary hypercellularity and  hyaline thrombi, magnification 400x, photograph through a microscope Stock  Photo | Adobe Stock">
            <a:extLst>
              <a:ext uri="{FF2B5EF4-FFF2-40B4-BE49-F238E27FC236}">
                <a16:creationId xmlns:a16="http://schemas.microsoft.com/office/drawing/2014/main" id="{67B2E233-108E-2596-66A5-EC09DE56AE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b="3007"/>
          <a:stretch/>
        </p:blipFill>
        <p:spPr bwMode="auto">
          <a:xfrm>
            <a:off x="1334278" y="1758157"/>
            <a:ext cx="415639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625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D20AC7-87EF-8E7D-5F11-2CD010E71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Immunofluorescence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E2BF7-99E0-483A-1ABE-E3BBE3B606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  <a:p>
            <a:r>
              <a:rPr lang="en-IN" dirty="0"/>
              <a:t>IgG 3+</a:t>
            </a:r>
          </a:p>
          <a:p>
            <a:r>
              <a:rPr lang="en-IN" dirty="0"/>
              <a:t>IgM 1+</a:t>
            </a:r>
          </a:p>
          <a:p>
            <a:r>
              <a:rPr lang="en-IN" dirty="0"/>
              <a:t>C3 3+</a:t>
            </a:r>
          </a:p>
          <a:p>
            <a:r>
              <a:rPr lang="en-IN" dirty="0"/>
              <a:t>C1q 2+</a:t>
            </a:r>
          </a:p>
          <a:p>
            <a:r>
              <a:rPr lang="en-IN" dirty="0"/>
              <a:t>IgA negative</a:t>
            </a:r>
          </a:p>
          <a:p>
            <a:r>
              <a:rPr lang="en-IN" dirty="0"/>
              <a:t>No light chain restriction</a:t>
            </a:r>
          </a:p>
          <a:p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DD4FD1-13E1-C5DC-2859-8B60AEDEDA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4124" t="-298" b="50337"/>
          <a:stretch/>
        </p:blipFill>
        <p:spPr>
          <a:xfrm>
            <a:off x="6143791" y="1301004"/>
            <a:ext cx="5210009" cy="1894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8010E-A3D6-BB34-E1B7-5CBB08D1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3" t="50165" r="33036" b="957"/>
          <a:stretch/>
        </p:blipFill>
        <p:spPr>
          <a:xfrm>
            <a:off x="6052658" y="3195119"/>
            <a:ext cx="5301142" cy="1848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4DABD4-4C72-6AD3-7FBB-92C114C5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28" b="50000"/>
          <a:stretch/>
        </p:blipFill>
        <p:spPr>
          <a:xfrm>
            <a:off x="7650617" y="5116735"/>
            <a:ext cx="1972737" cy="18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5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72A2-557D-C4FE-5DFD-8520F032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6B46D-BBEA-00E6-7581-3D0E0BD54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Endocapillary and mesangial hypercellularity.</a:t>
            </a:r>
          </a:p>
          <a:p>
            <a:r>
              <a:rPr lang="en-IN" dirty="0"/>
              <a:t>Wire loop lesions.</a:t>
            </a:r>
          </a:p>
          <a:p>
            <a:r>
              <a:rPr lang="en-IN" dirty="0"/>
              <a:t>Hyaline thrombi.</a:t>
            </a:r>
          </a:p>
          <a:p>
            <a:r>
              <a:rPr lang="en-IN" dirty="0"/>
              <a:t>Double contouring of basement membrane.</a:t>
            </a:r>
          </a:p>
          <a:p>
            <a:r>
              <a:rPr lang="en-IN" dirty="0"/>
              <a:t>Cellular crescents.</a:t>
            </a:r>
          </a:p>
          <a:p>
            <a:r>
              <a:rPr lang="en-IN" dirty="0"/>
              <a:t>Neutrophils/karyorrhexis</a:t>
            </a:r>
          </a:p>
          <a:p>
            <a:r>
              <a:rPr lang="en-IN" dirty="0"/>
              <a:t>7 glomeruli (&gt;50%)</a:t>
            </a:r>
          </a:p>
          <a:p>
            <a:r>
              <a:rPr lang="en-IN" dirty="0"/>
              <a:t>Immunofluorescence – IgG, C3 and C1q – positive.</a:t>
            </a:r>
          </a:p>
        </p:txBody>
      </p:sp>
    </p:spTree>
    <p:extLst>
      <p:ext uri="{BB962C8B-B14F-4D97-AF65-F5344CB8AC3E}">
        <p14:creationId xmlns:p14="http://schemas.microsoft.com/office/powerpoint/2010/main" val="237059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EEEA-C30D-BD72-2654-D4C93942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Clinical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969CD-8D91-DBBE-6AFE-F7FA9ABDE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17years/female.</a:t>
            </a:r>
          </a:p>
          <a:p>
            <a:r>
              <a:rPr lang="en-IN" dirty="0"/>
              <a:t>Swelling of B/L lower limbs, facial puffiness, decreased urine output and multiple joints pain.</a:t>
            </a:r>
          </a:p>
          <a:p>
            <a:r>
              <a:rPr lang="en-IN" dirty="0"/>
              <a:t>K/C/O hypothyroidism</a:t>
            </a:r>
          </a:p>
          <a:p>
            <a:r>
              <a:rPr lang="en-IN" dirty="0"/>
              <a:t>Elevated ESR, RFT and serum cholesterol</a:t>
            </a:r>
          </a:p>
          <a:p>
            <a:r>
              <a:rPr lang="en-IN" dirty="0"/>
              <a:t>Low serum albumin</a:t>
            </a:r>
          </a:p>
          <a:p>
            <a:r>
              <a:rPr lang="en-IN" dirty="0"/>
              <a:t>Elevated urine protein</a:t>
            </a:r>
          </a:p>
          <a:p>
            <a:r>
              <a:rPr lang="en-IN" dirty="0"/>
              <a:t>Peripheral smear- hypochromic microcytic </a:t>
            </a:r>
            <a:r>
              <a:rPr lang="en-IN" dirty="0" err="1"/>
              <a:t>anemia</a:t>
            </a:r>
            <a:r>
              <a:rPr lang="en-IN" dirty="0"/>
              <a:t> with thrombocytopenia</a:t>
            </a:r>
          </a:p>
          <a:p>
            <a:r>
              <a:rPr lang="en-IN" dirty="0"/>
              <a:t>ANA – ds DNA negative, Ro52 positive, Ro60 positive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471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60EBFA-25A9-8428-8DD7-3CC7208B6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Impression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DA23C-0C23-0FA4-6F26-BEF835633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Lupus nephritis, ISN/RPS Class IV</a:t>
            </a: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D4F31-CEA5-9104-4F55-62EC34E10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96" y="2761205"/>
            <a:ext cx="5182049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B26A4-C9A3-2673-0F00-53ACB620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B1AF6-4875-AA38-9DB2-02B7981A6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u="sng" dirty="0"/>
              <a:t>Modified NIH lupus nephritis activity score</a:t>
            </a:r>
          </a:p>
          <a:p>
            <a:r>
              <a:rPr lang="en-IN" dirty="0"/>
              <a:t>Endocapillary hypercellularity – 3/3</a:t>
            </a:r>
          </a:p>
          <a:p>
            <a:r>
              <a:rPr lang="en-IN" dirty="0"/>
              <a:t>Neutrophils/karyorrhexis – 2/3</a:t>
            </a:r>
          </a:p>
          <a:p>
            <a:r>
              <a:rPr lang="en-IN" dirty="0"/>
              <a:t>Fibrinoid necrosis – 0/6</a:t>
            </a:r>
          </a:p>
          <a:p>
            <a:r>
              <a:rPr lang="en-IN" dirty="0"/>
              <a:t>Hyaline deposits – 3/3</a:t>
            </a:r>
          </a:p>
          <a:p>
            <a:r>
              <a:rPr lang="en-IN" dirty="0"/>
              <a:t>Cellular/fibro cellular crescents – 2/6</a:t>
            </a:r>
          </a:p>
          <a:p>
            <a:r>
              <a:rPr lang="en-IN" dirty="0"/>
              <a:t>Interstitial crescents – 1/3</a:t>
            </a:r>
          </a:p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Total activity score – 11/24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701B-F295-1F4D-8073-F4AC58C306A6}"/>
              </a:ext>
            </a:extLst>
          </p:cNvPr>
          <p:cNvSpPr txBox="1"/>
          <p:nvPr/>
        </p:nvSpPr>
        <p:spPr>
          <a:xfrm>
            <a:off x="8145624" y="223001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Scoring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Score 1 - &lt; 25 %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Score 2 – 25 – 50 %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/>
              <a:t>Score 3 - &gt; 50 %</a:t>
            </a:r>
          </a:p>
        </p:txBody>
      </p:sp>
    </p:spTree>
    <p:extLst>
      <p:ext uri="{BB962C8B-B14F-4D97-AF65-F5344CB8AC3E}">
        <p14:creationId xmlns:p14="http://schemas.microsoft.com/office/powerpoint/2010/main" val="1483877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D286-104D-ABFD-2292-F9F8F23F8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DD304-D6B4-EE77-9196-8F5ABAF96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u="sng" dirty="0"/>
              <a:t>Modified NIH lupus nephritis chronicity score</a:t>
            </a:r>
          </a:p>
          <a:p>
            <a:r>
              <a:rPr lang="en-IN" dirty="0"/>
              <a:t>Total glomerulosclerosis – 0/3</a:t>
            </a:r>
          </a:p>
          <a:p>
            <a:r>
              <a:rPr lang="en-IN" dirty="0"/>
              <a:t>Fibrous crescents – 0/3</a:t>
            </a:r>
          </a:p>
          <a:p>
            <a:r>
              <a:rPr lang="en-IN" dirty="0"/>
              <a:t>Tubular atrophy – 0/3</a:t>
            </a:r>
          </a:p>
          <a:p>
            <a:r>
              <a:rPr lang="en-IN" dirty="0"/>
              <a:t>Interstitial fibrosis – 0/3</a:t>
            </a:r>
          </a:p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Total chronicity score – 0/12</a:t>
            </a:r>
          </a:p>
        </p:txBody>
      </p:sp>
    </p:spTree>
    <p:extLst>
      <p:ext uri="{BB962C8B-B14F-4D97-AF65-F5344CB8AC3E}">
        <p14:creationId xmlns:p14="http://schemas.microsoft.com/office/powerpoint/2010/main" val="1886182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7127-F9F2-1AAC-C3BA-4BB709D3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Lupus nephritis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0123-8922-03EE-083F-6F54EF596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ElsevierGulliver"/>
                <a:hlinkClick r:id="rId2" tooltip="Learn more about Lupus nephritis from ScienceDirect's AI-generated Topic Pag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Lupus nephritis</a:t>
            </a:r>
            <a:r>
              <a:rPr lang="en-US" b="0" i="0" dirty="0">
                <a:effectLst/>
                <a:latin typeface="ElsevierGulliver"/>
              </a:rPr>
              <a:t>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(LN) occurs in ~50% of patients with SLE and is the most common cause of kidney injury in SLE.</a:t>
            </a:r>
          </a:p>
          <a:p>
            <a:r>
              <a:rPr lang="en-US" dirty="0">
                <a:solidFill>
                  <a:srgbClr val="1F1F1F"/>
                </a:solidFill>
                <a:latin typeface="ElsevierGulliver"/>
              </a:rPr>
              <a:t>Time of presentation – within first 6- 36 months</a:t>
            </a:r>
          </a:p>
          <a:p>
            <a:pPr marL="0" indent="0">
              <a:buNone/>
            </a:pPr>
            <a:r>
              <a:rPr lang="en-US" dirty="0">
                <a:solidFill>
                  <a:srgbClr val="1F1F1F"/>
                </a:solidFill>
                <a:latin typeface="ElsevierGulliver"/>
              </a:rPr>
              <a:t>Risk factors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Males </a:t>
            </a:r>
          </a:p>
          <a:p>
            <a:r>
              <a:rPr lang="en-US" dirty="0">
                <a:solidFill>
                  <a:srgbClr val="1F1F1F"/>
                </a:solidFill>
                <a:latin typeface="ElsevierGulliver"/>
              </a:rPr>
              <a:t>Young age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Race – Asian, Blacks &amp; Hispanics &gt; whites</a:t>
            </a:r>
          </a:p>
          <a:p>
            <a:r>
              <a:rPr lang="en-US" dirty="0">
                <a:solidFill>
                  <a:srgbClr val="1F1F1F"/>
                </a:solidFill>
                <a:latin typeface="ElsevierGulliver"/>
              </a:rPr>
              <a:t>Autoantibodies – Anti- smith, Anti Ro &amp; Anti RNP</a:t>
            </a:r>
            <a:endParaRPr lang="en-US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696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19D1-1292-8CE0-FBAB-829BCAAC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Clinical features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C075D-1639-8540-5787-63BD9E04F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188" y="1690688"/>
            <a:ext cx="9608257" cy="4159606"/>
          </a:xfrm>
        </p:spPr>
      </p:pic>
    </p:spTree>
    <p:extLst>
      <p:ext uri="{BB962C8B-B14F-4D97-AF65-F5344CB8AC3E}">
        <p14:creationId xmlns:p14="http://schemas.microsoft.com/office/powerpoint/2010/main" val="1086427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97F9-3D23-3A4B-ACB5-F4737E9A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Laboratory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75FE-1C9D-9255-CBF0-383E314F9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24 hour urine protein</a:t>
            </a:r>
          </a:p>
          <a:p>
            <a:r>
              <a:rPr lang="en-IN" dirty="0"/>
              <a:t>24 hour urine creatinine</a:t>
            </a:r>
          </a:p>
          <a:p>
            <a:r>
              <a:rPr lang="en-IN" dirty="0"/>
              <a:t>Protein/creatinine ratio</a:t>
            </a:r>
          </a:p>
          <a:p>
            <a:r>
              <a:rPr lang="en-IN" dirty="0"/>
              <a:t>Urinary sediment – red cell casts, granular casts and hyaline casts</a:t>
            </a:r>
          </a:p>
          <a:p>
            <a:r>
              <a:rPr lang="en-IN" dirty="0"/>
              <a:t>Active lupus nephritis – rising anti DNA antibody titre, hypocomplementemia, hypoalbuminemia , significant proteinuria and hypercholesterolemia</a:t>
            </a:r>
          </a:p>
          <a:p>
            <a:r>
              <a:rPr lang="en-IN" dirty="0"/>
              <a:t>Chronic  – hyperuricemia and renal tubular acidosis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1B74E-CA37-22B5-DF57-CE34A160A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22"/>
          <a:stretch/>
        </p:blipFill>
        <p:spPr>
          <a:xfrm>
            <a:off x="6713181" y="623820"/>
            <a:ext cx="4352925" cy="24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52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FE4A-F268-5D27-2F3F-654385715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Histological abnormalities in LN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6EA47-D556-8027-D527-B0B1F4D5A7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C00000"/>
                </a:solidFill>
              </a:rPr>
              <a:t>Glomerulus</a:t>
            </a:r>
          </a:p>
          <a:p>
            <a:r>
              <a:rPr lang="en-IN" dirty="0"/>
              <a:t>Immune deposits – Mesangial, subendothelial (wire loops), intracapillary (hyaline thrombi)</a:t>
            </a:r>
          </a:p>
          <a:p>
            <a:r>
              <a:rPr lang="en-IN" dirty="0"/>
              <a:t>Glomerular proliferation – mesangial, endocapillary and </a:t>
            </a:r>
            <a:r>
              <a:rPr lang="en-IN" dirty="0" err="1"/>
              <a:t>extracapillary</a:t>
            </a:r>
            <a:endParaRPr lang="en-IN" dirty="0"/>
          </a:p>
          <a:p>
            <a:r>
              <a:rPr lang="en-IN" dirty="0"/>
              <a:t>Glomerular necrosis – karyorrhectic debris</a:t>
            </a:r>
          </a:p>
          <a:p>
            <a:r>
              <a:rPr lang="en-IN" dirty="0" err="1"/>
              <a:t>Hematoxylin</a:t>
            </a:r>
            <a:r>
              <a:rPr lang="en-IN" dirty="0"/>
              <a:t> bodies</a:t>
            </a:r>
          </a:p>
          <a:p>
            <a:r>
              <a:rPr lang="en-IN" dirty="0"/>
              <a:t>Cellular crescents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FABE1-D174-E79C-D88B-04CC8E973A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C00000"/>
                </a:solidFill>
              </a:rPr>
              <a:t>Tubules and </a:t>
            </a:r>
            <a:r>
              <a:rPr lang="en-IN" dirty="0" err="1">
                <a:solidFill>
                  <a:srgbClr val="C00000"/>
                </a:solidFill>
              </a:rPr>
              <a:t>Interstitium</a:t>
            </a:r>
            <a:endParaRPr lang="en-IN" dirty="0">
              <a:solidFill>
                <a:srgbClr val="C00000"/>
              </a:solidFill>
            </a:endParaRPr>
          </a:p>
          <a:p>
            <a:r>
              <a:rPr lang="en-IN" dirty="0"/>
              <a:t>Active – interstitial inflammation and </a:t>
            </a:r>
            <a:r>
              <a:rPr lang="en-IN" dirty="0" err="1"/>
              <a:t>edema</a:t>
            </a:r>
            <a:endParaRPr lang="en-IN" dirty="0"/>
          </a:p>
          <a:p>
            <a:r>
              <a:rPr lang="en-IN" dirty="0"/>
              <a:t>Chronic – tubular atrophy and interstitial fibrosis</a:t>
            </a:r>
          </a:p>
          <a:p>
            <a:pPr marL="0" indent="0">
              <a:buNone/>
            </a:pPr>
            <a:r>
              <a:rPr lang="en-IN" dirty="0">
                <a:solidFill>
                  <a:srgbClr val="C00000"/>
                </a:solidFill>
              </a:rPr>
              <a:t>Vascular lesions</a:t>
            </a:r>
          </a:p>
          <a:p>
            <a:r>
              <a:rPr lang="en-IN" dirty="0"/>
              <a:t>Arteriosclerosis</a:t>
            </a:r>
          </a:p>
          <a:p>
            <a:r>
              <a:rPr lang="en-IN" dirty="0"/>
              <a:t>Uncomplicated vascular immune deposits</a:t>
            </a:r>
          </a:p>
          <a:p>
            <a:r>
              <a:rPr lang="en-IN" dirty="0"/>
              <a:t>Lupus vasculopathy</a:t>
            </a:r>
          </a:p>
          <a:p>
            <a:r>
              <a:rPr lang="en-IN" dirty="0"/>
              <a:t>Thrombotic microangiopathy</a:t>
            </a:r>
          </a:p>
          <a:p>
            <a:r>
              <a:rPr lang="en-IN" dirty="0"/>
              <a:t>Necrotizing vasculitis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33171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A46D-B2F1-37D8-EA1B-7A4E31104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400" dirty="0">
                <a:latin typeface="+mn-lt"/>
              </a:rPr>
              <a:t>2018 revised ISN/RPS classification of Lupus Nephritis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ECB129-04DD-4DF8-253F-5A7C724540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423554"/>
              </p:ext>
            </p:extLst>
          </p:nvPr>
        </p:nvGraphicFramePr>
        <p:xfrm>
          <a:off x="838200" y="1825625"/>
          <a:ext cx="1051559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278">
                  <a:extLst>
                    <a:ext uri="{9D8B030D-6E8A-4147-A177-3AD203B41FA5}">
                      <a16:colId xmlns:a16="http://schemas.microsoft.com/office/drawing/2014/main" val="3324090974"/>
                    </a:ext>
                  </a:extLst>
                </a:gridCol>
                <a:gridCol w="3517640">
                  <a:extLst>
                    <a:ext uri="{9D8B030D-6E8A-4147-A177-3AD203B41FA5}">
                      <a16:colId xmlns:a16="http://schemas.microsoft.com/office/drawing/2014/main" val="3860131812"/>
                    </a:ext>
                  </a:extLst>
                </a:gridCol>
                <a:gridCol w="6044679">
                  <a:extLst>
                    <a:ext uri="{9D8B030D-6E8A-4147-A177-3AD203B41FA5}">
                      <a16:colId xmlns:a16="http://schemas.microsoft.com/office/drawing/2014/main" val="2961882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Clinical manifestations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9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Minimal mesangial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asymptomatic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492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Mesangial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microhematuria</a:t>
                      </a:r>
                      <a:r>
                        <a:rPr lang="en-IN" dirty="0"/>
                        <a:t> or mild proteinuria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386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C00000"/>
                          </a:solidFill>
                        </a:rPr>
                        <a:t>Focal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Hematuria</a:t>
                      </a:r>
                      <a:r>
                        <a:rPr lang="en-IN" dirty="0"/>
                        <a:t>, proteinuria, renal insufficiency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37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C00000"/>
                          </a:solidFill>
                        </a:rPr>
                        <a:t>Diffuse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err="1"/>
                        <a:t>Hematuria</a:t>
                      </a:r>
                      <a:r>
                        <a:rPr lang="en-IN" dirty="0"/>
                        <a:t>, proteinuria, renal insufficiency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808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Membranous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Proteinuria, no renal insufficiency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60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Advanced sclerosing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Renal insufficiency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44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611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870F-F719-82D2-D70A-61EFDE9E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1DE9A2-C10C-04DA-E64C-C142D5536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2134" y="747973"/>
            <a:ext cx="3130463" cy="208853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86-FE39-F6FE-07EB-A1E24654C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50" y="747973"/>
            <a:ext cx="3150781" cy="2155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DE851C-9ACE-A8BC-8CC6-DCFB806C7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169" y="747973"/>
            <a:ext cx="3150781" cy="2045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ECCEB8-7F91-D9D8-DAD5-D035009C0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29622"/>
            <a:ext cx="3285931" cy="2195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41F61-8BA7-FBCB-6736-930B7C9CE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134" y="3702439"/>
            <a:ext cx="3285931" cy="2222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D9D5D8-9B3C-F78A-6BF6-F68E3B3C8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170" y="3702440"/>
            <a:ext cx="3261562" cy="22226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FA5133-476C-70B4-0596-D404137A1B18}"/>
              </a:ext>
            </a:extLst>
          </p:cNvPr>
          <p:cNvSpPr txBox="1"/>
          <p:nvPr/>
        </p:nvSpPr>
        <p:spPr>
          <a:xfrm>
            <a:off x="2091540" y="365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Class 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618C91-4195-A76E-1871-B6B31CA3F78D}"/>
              </a:ext>
            </a:extLst>
          </p:cNvPr>
          <p:cNvSpPr txBox="1"/>
          <p:nvPr/>
        </p:nvSpPr>
        <p:spPr>
          <a:xfrm>
            <a:off x="5299788" y="371883"/>
            <a:ext cx="198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Class 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A81748-6F84-A987-93CB-30DD2419427E}"/>
              </a:ext>
            </a:extLst>
          </p:cNvPr>
          <p:cNvSpPr txBox="1"/>
          <p:nvPr/>
        </p:nvSpPr>
        <p:spPr>
          <a:xfrm>
            <a:off x="8994710" y="371883"/>
            <a:ext cx="186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Class III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0B324B-CBD4-130C-E528-20BF29892382}"/>
              </a:ext>
            </a:extLst>
          </p:cNvPr>
          <p:cNvSpPr txBox="1"/>
          <p:nvPr/>
        </p:nvSpPr>
        <p:spPr>
          <a:xfrm>
            <a:off x="1939170" y="3394645"/>
            <a:ext cx="212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Class IV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D067FD-77DB-1D5B-0CAD-87B06C1B2C6E}"/>
              </a:ext>
            </a:extLst>
          </p:cNvPr>
          <p:cNvSpPr txBox="1"/>
          <p:nvPr/>
        </p:nvSpPr>
        <p:spPr>
          <a:xfrm>
            <a:off x="5383762" y="3328442"/>
            <a:ext cx="178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Class 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2BF8BE-B4EC-93AD-6608-4364FB073B31}"/>
              </a:ext>
            </a:extLst>
          </p:cNvPr>
          <p:cNvSpPr txBox="1"/>
          <p:nvPr/>
        </p:nvSpPr>
        <p:spPr>
          <a:xfrm>
            <a:off x="8910735" y="3429000"/>
            <a:ext cx="195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Class VI</a:t>
            </a:r>
          </a:p>
        </p:txBody>
      </p:sp>
    </p:spTree>
    <p:extLst>
      <p:ext uri="{BB962C8B-B14F-4D97-AF65-F5344CB8AC3E}">
        <p14:creationId xmlns:p14="http://schemas.microsoft.com/office/powerpoint/2010/main" val="167068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7D9B-5FD8-1C8E-AF0D-8FA376C7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C00000"/>
                </a:solidFill>
              </a:rPr>
              <a:t>Full House </a:t>
            </a:r>
            <a:r>
              <a:rPr lang="en-IN" dirty="0"/>
              <a:t>immunofluorescence in diffuse LN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806EE-4694-58B4-CCEE-3DE065CF6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2492"/>
          <a:stretch/>
        </p:blipFill>
        <p:spPr>
          <a:xfrm>
            <a:off x="1361880" y="1825625"/>
            <a:ext cx="6391860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5C11C-224F-4DD6-B8C0-E956048EA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2" b="51415"/>
          <a:stretch/>
        </p:blipFill>
        <p:spPr>
          <a:xfrm>
            <a:off x="7753741" y="1849852"/>
            <a:ext cx="3076380" cy="21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1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4F31-A0E2-E80C-E5B0-1A3D3492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Renal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9A70-44D7-D9E4-16AF-EBF7D4C678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16-18G needles for adults and 18G needle for children</a:t>
            </a:r>
          </a:p>
          <a:p>
            <a:pPr marL="0" indent="0">
              <a:buNone/>
            </a:pPr>
            <a:r>
              <a:rPr lang="en-IN" u="sng" dirty="0">
                <a:solidFill>
                  <a:srgbClr val="C00000"/>
                </a:solidFill>
              </a:rPr>
              <a:t>Adequacy</a:t>
            </a:r>
          </a:p>
          <a:p>
            <a:r>
              <a:rPr lang="en-IN" dirty="0"/>
              <a:t>Two linear cores with a minimal length of 1 cm and a diameter of at least 1.2 mm</a:t>
            </a:r>
          </a:p>
          <a:p>
            <a:pPr marL="0" indent="0">
              <a:buNone/>
            </a:pPr>
            <a:r>
              <a:rPr lang="en-IN" dirty="0"/>
              <a:t>No. of glomeruli for adequate diagnosis</a:t>
            </a:r>
          </a:p>
          <a:p>
            <a:r>
              <a:rPr lang="en-IN" dirty="0"/>
              <a:t>Glomerular lesions – 5</a:t>
            </a:r>
          </a:p>
          <a:p>
            <a:r>
              <a:rPr lang="en-IN" dirty="0"/>
              <a:t>Tubulointerstitial lesions -6-10</a:t>
            </a:r>
          </a:p>
          <a:p>
            <a:r>
              <a:rPr lang="en-IN" dirty="0"/>
              <a:t>Transplanted kidney - 7</a:t>
            </a:r>
          </a:p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0DD47C-379D-E886-5498-9531D3426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084800" cy="28527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AF00C3-5A60-EF05-9A86-53358D90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42" y="3640146"/>
            <a:ext cx="2815248" cy="2852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451B2-A8AB-CEA4-2F03-0265AC993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142" y="1025144"/>
            <a:ext cx="2987299" cy="2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33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8C98-44CD-824F-4DE3-84113847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Electron microscopy</a:t>
            </a:r>
          </a:p>
        </p:txBody>
      </p:sp>
      <p:pic>
        <p:nvPicPr>
          <p:cNvPr id="3074" name="Picture 2" descr="Pathology Outlines - Systemic lupus ...">
            <a:extLst>
              <a:ext uri="{FF2B5EF4-FFF2-40B4-BE49-F238E27FC236}">
                <a16:creationId xmlns:a16="http://schemas.microsoft.com/office/drawing/2014/main" id="{B4636A77-F459-0B57-4C2D-D0CCBFB14C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482" y="2150423"/>
            <a:ext cx="5048882" cy="33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795A3-AD7F-EEDA-48EE-E407B121C7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l" fontAlgn="base">
              <a:buNone/>
            </a:pPr>
            <a:endParaRPr lang="en-IN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IN" sz="2400" b="0" i="0" dirty="0">
                <a:solidFill>
                  <a:srgbClr val="000000"/>
                </a:solidFill>
                <a:effectLst/>
              </a:rPr>
              <a:t>Granular electron dense deposits are seen in subepithelial, intramembranous, subendothelial and mesangial locations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IN" sz="2400" b="0" i="0" dirty="0" err="1">
                <a:solidFill>
                  <a:srgbClr val="000000"/>
                </a:solidFill>
                <a:effectLst/>
              </a:rPr>
              <a:t>Tubuloreticular</a:t>
            </a:r>
            <a:r>
              <a:rPr lang="en-IN" sz="2400" b="0" i="0" dirty="0">
                <a:solidFill>
                  <a:srgbClr val="000000"/>
                </a:solidFill>
                <a:effectLst/>
              </a:rPr>
              <a:t> inclusions: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0851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4584-666A-4725-93A7-F9630CFF1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B71C-9C7E-58E9-3451-192E00981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3853" y="1622863"/>
            <a:ext cx="33356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u="sng" dirty="0">
                <a:solidFill>
                  <a:srgbClr val="C00000"/>
                </a:solidFill>
              </a:rPr>
              <a:t>Cryoglobulinemia</a:t>
            </a:r>
            <a:endParaRPr lang="en-IN" b="0" i="0" dirty="0">
              <a:solidFill>
                <a:srgbClr val="000000"/>
              </a:solidFill>
              <a:effectLst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rgbClr val="000000"/>
                </a:solidFill>
                <a:effectLst/>
              </a:rPr>
              <a:t>Acutely may produce </a:t>
            </a:r>
            <a:r>
              <a:rPr lang="en-IN" b="0" i="0" dirty="0">
                <a:solidFill>
                  <a:srgbClr val="C00000"/>
                </a:solidFill>
                <a:effectLst/>
              </a:rPr>
              <a:t>wire loops </a:t>
            </a:r>
            <a:r>
              <a:rPr lang="en-IN" b="0" i="0" dirty="0">
                <a:solidFill>
                  <a:srgbClr val="000000"/>
                </a:solidFill>
                <a:effectLst/>
              </a:rPr>
              <a:t>or thrombi seen in lupus nephritis</a:t>
            </a:r>
          </a:p>
          <a:p>
            <a:r>
              <a:rPr lang="en-IN" dirty="0"/>
              <a:t>membranoproliferative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5ECCD-CDE0-DA62-F0C1-98BFDF01C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4008" y="1690688"/>
            <a:ext cx="338234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u="sng" dirty="0">
                <a:solidFill>
                  <a:srgbClr val="C00000"/>
                </a:solidFill>
              </a:rPr>
              <a:t>HIVICK(HIV associated immune complex kidney disease)</a:t>
            </a:r>
          </a:p>
          <a:p>
            <a:r>
              <a:rPr lang="en-US" dirty="0"/>
              <a:t>mesangial and focal or diffuse endocapillary hypercellularity</a:t>
            </a:r>
          </a:p>
          <a:p>
            <a:r>
              <a:rPr lang="en-US" dirty="0">
                <a:solidFill>
                  <a:srgbClr val="C00000"/>
                </a:solidFill>
              </a:rPr>
              <a:t>Full house staining</a:t>
            </a:r>
            <a:endParaRPr lang="en-IN" dirty="0">
              <a:solidFill>
                <a:srgbClr val="C00000"/>
              </a:solidFill>
            </a:endParaRPr>
          </a:p>
          <a:p>
            <a:endParaRPr lang="en-IN" dirty="0"/>
          </a:p>
          <a:p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9EDF3-D66B-F73B-0D7C-CD55C1DA3379}"/>
              </a:ext>
            </a:extLst>
          </p:cNvPr>
          <p:cNvSpPr txBox="1"/>
          <p:nvPr/>
        </p:nvSpPr>
        <p:spPr>
          <a:xfrm>
            <a:off x="111967" y="1690688"/>
            <a:ext cx="38815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u="sng" dirty="0">
                <a:solidFill>
                  <a:srgbClr val="C00000"/>
                </a:solidFill>
              </a:rPr>
              <a:t>Acute post infectious glomerulonephritis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0000"/>
                </a:solidFill>
              </a:rPr>
              <a:t>Membranoproliferative</a:t>
            </a:r>
            <a:r>
              <a:rPr lang="en-IN" sz="2400" b="0" i="0" dirty="0">
                <a:solidFill>
                  <a:srgbClr val="000000"/>
                </a:solidFill>
                <a:effectLst/>
              </a:rPr>
              <a:t> with endocapillary and mesangial hypercellularity 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IN" sz="2400" b="0" i="0" dirty="0">
                <a:solidFill>
                  <a:srgbClr val="000000"/>
                </a:solidFill>
                <a:effectLst/>
              </a:rPr>
              <a:t>Neutrophilic and later mononuclear infiltration of glomeruli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C00000"/>
                </a:solidFill>
                <a:effectLst/>
              </a:rPr>
              <a:t>coarse granular (lumpy bumpy) deposits of polyclonal IgG and C3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along the glomerular capillary walls </a:t>
            </a:r>
            <a:endParaRPr lang="en-IN" sz="2400" b="0" i="0" dirty="0">
              <a:solidFill>
                <a:srgbClr val="000000"/>
              </a:solidFill>
              <a:effectLst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5872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5539-6B1B-C55C-8361-A976B634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07FD-D361-4696-2EE9-0BB448C2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Robbins &amp; </a:t>
            </a:r>
            <a:r>
              <a:rPr lang="en-IN" dirty="0" err="1"/>
              <a:t>Cotran</a:t>
            </a:r>
            <a:r>
              <a:rPr lang="en-IN" dirty="0"/>
              <a:t> pathologic basis of Diseases</a:t>
            </a:r>
          </a:p>
          <a:p>
            <a:r>
              <a:rPr lang="en-IN" dirty="0"/>
              <a:t>Rosai and Ackerman’s surgical pathology</a:t>
            </a:r>
          </a:p>
          <a:p>
            <a:r>
              <a:rPr lang="en-IN" dirty="0"/>
              <a:t>Sternberg’s diagnostic surgical pathology</a:t>
            </a:r>
          </a:p>
          <a:p>
            <a:r>
              <a:rPr lang="en-IN" dirty="0" err="1"/>
              <a:t>Heptinstall’s</a:t>
            </a:r>
            <a:r>
              <a:rPr lang="en-IN" dirty="0"/>
              <a:t> pathology of the kidney</a:t>
            </a:r>
          </a:p>
          <a:p>
            <a:r>
              <a:rPr lang="en-IN" cap="all" dirty="0">
                <a:effectLst/>
              </a:rPr>
              <a:t>GLOMERULAR DISEASES: UPDATE FOR THE </a:t>
            </a:r>
            <a:r>
              <a:rPr lang="en-IN" cap="all" dirty="0" err="1">
                <a:effectLst/>
              </a:rPr>
              <a:t>CLINICIAN:</a:t>
            </a:r>
            <a:r>
              <a:rPr lang="en-IN" b="0" dirty="0" err="1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Update</a:t>
            </a:r>
            <a:r>
              <a:rPr lang="en-IN" b="0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 on Lupus Nephritis, </a:t>
            </a:r>
            <a:r>
              <a:rPr lang="en-IN" dirty="0" err="1">
                <a:solidFill>
                  <a:srgbClr val="333333"/>
                </a:solidFill>
                <a:effectLst/>
              </a:rPr>
              <a:t>Almaani</a:t>
            </a:r>
            <a:r>
              <a:rPr lang="en-IN" dirty="0">
                <a:solidFill>
                  <a:srgbClr val="333333"/>
                </a:solidFill>
                <a:effectLst/>
              </a:rPr>
              <a:t>, Salem; Meara, Alexa; </a:t>
            </a:r>
            <a:r>
              <a:rPr lang="en-IN" dirty="0" err="1">
                <a:solidFill>
                  <a:srgbClr val="333333"/>
                </a:solidFill>
                <a:effectLst/>
              </a:rPr>
              <a:t>Rovin</a:t>
            </a:r>
            <a:r>
              <a:rPr lang="en-IN" dirty="0">
                <a:solidFill>
                  <a:srgbClr val="333333"/>
                </a:solidFill>
                <a:effectLst/>
              </a:rPr>
              <a:t>, Brad H.</a:t>
            </a:r>
          </a:p>
          <a:p>
            <a:r>
              <a:rPr lang="en-IN" dirty="0">
                <a:solidFill>
                  <a:srgbClr val="333333"/>
                </a:solidFill>
                <a:effectLst/>
              </a:rPr>
              <a:t>Lupus nephritis: current update</a:t>
            </a:r>
          </a:p>
          <a:p>
            <a:r>
              <a:rPr lang="en-IN" b="1" i="0" dirty="0">
                <a:solidFill>
                  <a:srgbClr val="FFFFFF"/>
                </a:solidFill>
                <a:effectLst/>
                <a:latin typeface="Merriweather Sans" pitchFamily="2" charset="0"/>
              </a:rPr>
              <a:t>Lupus nephritis: current update</a:t>
            </a:r>
            <a:endParaRPr lang="en-IN" dirty="0">
              <a:solidFill>
                <a:srgbClr val="333333"/>
              </a:solidFill>
              <a:effectLst/>
            </a:endParaRPr>
          </a:p>
          <a:p>
            <a:r>
              <a:rPr lang="en-IN" b="1" i="0" dirty="0">
                <a:solidFill>
                  <a:srgbClr val="FFFFFF"/>
                </a:solidFill>
                <a:effectLst/>
                <a:latin typeface="Merriweather Sans" pitchFamily="2" charset="0"/>
              </a:rPr>
              <a:t>Lupus nephritis: current update</a:t>
            </a:r>
            <a:endParaRPr lang="en-IN" dirty="0">
              <a:solidFill>
                <a:srgbClr val="333333"/>
              </a:solidFill>
              <a:effectLst/>
            </a:endParaRPr>
          </a:p>
          <a:p>
            <a:r>
              <a:rPr lang="en-IN" b="1" i="0" dirty="0">
                <a:solidFill>
                  <a:srgbClr val="FFFFFF"/>
                </a:solidFill>
                <a:effectLst/>
                <a:latin typeface="Merriweather Sans" panose="020F0502020204030204" pitchFamily="2" charset="0"/>
              </a:rPr>
              <a:t>Lupus nephritis: current update</a:t>
            </a:r>
            <a:endParaRPr lang="en-IN" dirty="0">
              <a:solidFill>
                <a:srgbClr val="333333"/>
              </a:solidFill>
              <a:effectLst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5667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FDDFF-7157-5EE2-BBE3-2DFD782D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3038"/>
          </a:xfrm>
        </p:spPr>
        <p:txBody>
          <a:bodyPr>
            <a:normAutofit/>
          </a:bodyPr>
          <a:lstStyle/>
          <a:p>
            <a:pPr algn="ctr"/>
            <a:r>
              <a:rPr lang="en-IN" sz="8800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82485-B0CD-832A-DF3F-5CF41BB11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277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72F7F-D179-093A-A5E9-9383227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DF18B-C86B-CD76-C1F8-538B7459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9"/>
            <a:ext cx="10302551" cy="4665404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C2A4C9F-FE9F-4528-ABFE-D82BA144F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404510"/>
              </p:ext>
            </p:extLst>
          </p:nvPr>
        </p:nvGraphicFramePr>
        <p:xfrm>
          <a:off x="3801965" y="1783897"/>
          <a:ext cx="4375020" cy="3945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849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0A053D-E2FB-A641-4398-B793F1A6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8E15B-ABA3-27C8-C154-E5E3B5DF89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Specimen division</a:t>
            </a:r>
          </a:p>
        </p:txBody>
      </p:sp>
      <p:pic>
        <p:nvPicPr>
          <p:cNvPr id="1028" name="Picture 4" descr="renal biopsy ...">
            <a:extLst>
              <a:ext uri="{FF2B5EF4-FFF2-40B4-BE49-F238E27FC236}">
                <a16:creationId xmlns:a16="http://schemas.microsoft.com/office/drawing/2014/main" id="{ABA24409-0DAE-C147-8DC6-F21979E9CF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1444" y="2386418"/>
            <a:ext cx="1836867" cy="428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9EC8B-F685-F49F-C9C7-774296F1957D}"/>
              </a:ext>
            </a:extLst>
          </p:cNvPr>
          <p:cNvSpPr txBox="1"/>
          <p:nvPr/>
        </p:nvSpPr>
        <p:spPr>
          <a:xfrm>
            <a:off x="6172202" y="1926211"/>
            <a:ext cx="44926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/>
              <a:t>Fixatives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Light microscopy  – 10% neutral buffered formalin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Electron microscopy – 2 to 3 % glutaraldehyde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/>
              <a:t>Immunofluorescence – No fixative – delivered in Michel’s media </a:t>
            </a:r>
          </a:p>
        </p:txBody>
      </p:sp>
    </p:spTree>
    <p:extLst>
      <p:ext uri="{BB962C8B-B14F-4D97-AF65-F5344CB8AC3E}">
        <p14:creationId xmlns:p14="http://schemas.microsoft.com/office/powerpoint/2010/main" val="228276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44975-2388-4886-4358-69ED5BA9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Light microscopy - stains</a:t>
            </a:r>
          </a:p>
        </p:txBody>
      </p:sp>
      <p:pic>
        <p:nvPicPr>
          <p:cNvPr id="3074" name="Picture 2" descr="Renal Pathology">
            <a:extLst>
              <a:ext uri="{FF2B5EF4-FFF2-40B4-BE49-F238E27FC236}">
                <a16:creationId xmlns:a16="http://schemas.microsoft.com/office/drawing/2014/main" id="{368ECD0F-2F3F-709B-B490-3A883AB86F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-1" r="19150" b="293"/>
          <a:stretch/>
        </p:blipFill>
        <p:spPr bwMode="auto">
          <a:xfrm>
            <a:off x="1427584" y="1672748"/>
            <a:ext cx="2136710" cy="21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1C263-35DC-704B-88D7-8D06E555C9CE}"/>
              </a:ext>
            </a:extLst>
          </p:cNvPr>
          <p:cNvSpPr txBox="1"/>
          <p:nvPr/>
        </p:nvSpPr>
        <p:spPr>
          <a:xfrm>
            <a:off x="2038739" y="13437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H&amp;E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2F71D-D2EB-AB88-E866-0829E04C1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1" r="9995" b="7143"/>
          <a:stretch/>
        </p:blipFill>
        <p:spPr>
          <a:xfrm>
            <a:off x="4764833" y="1672748"/>
            <a:ext cx="2330962" cy="2147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DF6E7-C60E-C249-2D27-6800613A8BEE}"/>
              </a:ext>
            </a:extLst>
          </p:cNvPr>
          <p:cNvSpPr txBox="1"/>
          <p:nvPr/>
        </p:nvSpPr>
        <p:spPr>
          <a:xfrm>
            <a:off x="4898436" y="1343712"/>
            <a:ext cx="21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Masson’s Trichrome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60FEA-0E40-DF3E-533A-0349E50A0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334" y="1672748"/>
            <a:ext cx="2136710" cy="2136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71366C-B727-3B59-AF1B-81E4A5CCBDAA}"/>
              </a:ext>
            </a:extLst>
          </p:cNvPr>
          <p:cNvSpPr txBox="1"/>
          <p:nvPr/>
        </p:nvSpPr>
        <p:spPr>
          <a:xfrm>
            <a:off x="9037137" y="130341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C02AF-BAB6-A381-C2AE-03C229398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584" y="4578940"/>
            <a:ext cx="2136710" cy="2168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5F970D-AD39-5B5E-DF5D-4E74BE6F943E}"/>
              </a:ext>
            </a:extLst>
          </p:cNvPr>
          <p:cNvSpPr txBox="1"/>
          <p:nvPr/>
        </p:nvSpPr>
        <p:spPr>
          <a:xfrm>
            <a:off x="1320282" y="4209608"/>
            <a:ext cx="267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Jones Methenamine Silver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EDD957-2075-3F9D-1966-0D4E021C4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435" y="4578940"/>
            <a:ext cx="2197359" cy="2197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D210B9-0822-BD8D-E12E-0C8EAFFC3196}"/>
              </a:ext>
            </a:extLst>
          </p:cNvPr>
          <p:cNvSpPr txBox="1"/>
          <p:nvPr/>
        </p:nvSpPr>
        <p:spPr>
          <a:xfrm>
            <a:off x="5368280" y="4209607"/>
            <a:ext cx="145543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Congo red</a:t>
            </a:r>
          </a:p>
        </p:txBody>
      </p:sp>
    </p:spTree>
    <p:extLst>
      <p:ext uri="{BB962C8B-B14F-4D97-AF65-F5344CB8AC3E}">
        <p14:creationId xmlns:p14="http://schemas.microsoft.com/office/powerpoint/2010/main" val="92039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D32E77-7C8F-AA50-200D-74A4FCBD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39" y="727367"/>
            <a:ext cx="4048125" cy="300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8EB78-DA40-4DBE-6E0E-126BCE41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15E88-3553-DD2B-02DE-C1522918D5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46589" y="3936525"/>
            <a:ext cx="4588139" cy="2888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116611-A78A-44FC-968D-70709BAF2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223"/>
            <a:ext cx="5629279" cy="37213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7EB25-F66C-8895-6AB3-CA692CFC62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064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EFCBC-2636-1C1B-37D2-D121BA8A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Evaluation of renal biopsy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8FB30-EBE9-4532-0166-67F08BA9C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Glomeruli</a:t>
            </a:r>
          </a:p>
          <a:p>
            <a:r>
              <a:rPr lang="en-IN" dirty="0"/>
              <a:t>Tubulo-</a:t>
            </a:r>
            <a:r>
              <a:rPr lang="en-IN" dirty="0" err="1"/>
              <a:t>interstitium</a:t>
            </a:r>
            <a:endParaRPr lang="en-IN" dirty="0"/>
          </a:p>
          <a:p>
            <a:r>
              <a:rPr lang="en-IN" dirty="0"/>
              <a:t>Vessels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318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3CDB-8FEA-023A-00A0-A8500F1DA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944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Patterns of glomerular injury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EEFFFB-DC15-4B61-8209-20824763E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45" y="1645722"/>
            <a:ext cx="2772747" cy="2061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80430-42AC-3300-26F0-B505A2304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252" b="53377"/>
          <a:stretch/>
        </p:blipFill>
        <p:spPr>
          <a:xfrm>
            <a:off x="6456898" y="1552047"/>
            <a:ext cx="3218948" cy="2302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DB07E-6CB9-3015-2F10-C1719338C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8" t="50000" r="48648" b="1138"/>
          <a:stretch/>
        </p:blipFill>
        <p:spPr>
          <a:xfrm>
            <a:off x="912845" y="4647878"/>
            <a:ext cx="2772747" cy="2141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2D26B-7641-C87D-72C7-D43AB49D5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19" t="49999" r="1837" b="287"/>
          <a:stretch/>
        </p:blipFill>
        <p:spPr>
          <a:xfrm>
            <a:off x="6718933" y="4647878"/>
            <a:ext cx="2772747" cy="2178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9068D3-FC39-A12A-EDAE-AD3FE6535B92}"/>
              </a:ext>
            </a:extLst>
          </p:cNvPr>
          <p:cNvSpPr txBox="1"/>
          <p:nvPr/>
        </p:nvSpPr>
        <p:spPr>
          <a:xfrm>
            <a:off x="912845" y="1073020"/>
            <a:ext cx="268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Normal glomeruli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FC553-63EC-1FBF-4D70-AA213F7A32F1}"/>
              </a:ext>
            </a:extLst>
          </p:cNvPr>
          <p:cNvSpPr txBox="1"/>
          <p:nvPr/>
        </p:nvSpPr>
        <p:spPr>
          <a:xfrm>
            <a:off x="6456898" y="1184988"/>
            <a:ext cx="3034782" cy="36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Increased mesangial matrix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F6438-CBE9-CDA4-4F5B-372334B5AC54}"/>
              </a:ext>
            </a:extLst>
          </p:cNvPr>
          <p:cNvSpPr txBox="1"/>
          <p:nvPr/>
        </p:nvSpPr>
        <p:spPr>
          <a:xfrm>
            <a:off x="912845" y="4001547"/>
            <a:ext cx="277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Extracapillary</a:t>
            </a:r>
            <a:r>
              <a:rPr lang="en-IN" dirty="0"/>
              <a:t> proliferation with crescents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6A8AB-CE95-9BFE-E3F8-1B8301AA607B}"/>
              </a:ext>
            </a:extLst>
          </p:cNvPr>
          <p:cNvSpPr txBox="1"/>
          <p:nvPr/>
        </p:nvSpPr>
        <p:spPr>
          <a:xfrm>
            <a:off x="6718933" y="4142792"/>
            <a:ext cx="277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Endocapillary proliferation</a:t>
            </a:r>
          </a:p>
        </p:txBody>
      </p:sp>
    </p:spTree>
    <p:extLst>
      <p:ext uri="{BB962C8B-B14F-4D97-AF65-F5344CB8AC3E}">
        <p14:creationId xmlns:p14="http://schemas.microsoft.com/office/powerpoint/2010/main" val="342830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