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7"/>
  </p:notesMasterIdLst>
  <p:sldIdLst>
    <p:sldId id="451" r:id="rId2"/>
    <p:sldId id="404" r:id="rId3"/>
    <p:sldId id="405" r:id="rId4"/>
    <p:sldId id="406" r:id="rId5"/>
    <p:sldId id="407" r:id="rId6"/>
    <p:sldId id="408" r:id="rId7"/>
    <p:sldId id="409" r:id="rId8"/>
    <p:sldId id="410" r:id="rId9"/>
    <p:sldId id="412" r:id="rId10"/>
    <p:sldId id="411" r:id="rId11"/>
    <p:sldId id="413" r:id="rId12"/>
    <p:sldId id="453" r:id="rId13"/>
    <p:sldId id="449" r:id="rId14"/>
    <p:sldId id="423" r:id="rId15"/>
    <p:sldId id="415" r:id="rId16"/>
    <p:sldId id="416" r:id="rId17"/>
    <p:sldId id="450" r:id="rId18"/>
    <p:sldId id="417" r:id="rId19"/>
    <p:sldId id="418" r:id="rId20"/>
    <p:sldId id="419" r:id="rId21"/>
    <p:sldId id="420" r:id="rId22"/>
    <p:sldId id="452" r:id="rId23"/>
    <p:sldId id="421" r:id="rId24"/>
    <p:sldId id="447" r:id="rId25"/>
    <p:sldId id="448" r:id="rId26"/>
    <p:sldId id="426" r:id="rId27"/>
    <p:sldId id="431" r:id="rId28"/>
    <p:sldId id="432" r:id="rId29"/>
    <p:sldId id="441" r:id="rId30"/>
    <p:sldId id="446" r:id="rId31"/>
    <p:sldId id="442" r:id="rId32"/>
    <p:sldId id="443" r:id="rId33"/>
    <p:sldId id="444" r:id="rId34"/>
    <p:sldId id="439" r:id="rId35"/>
    <p:sldId id="44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7DA9A02C-1320-4A72-BBFE-6DAE8F1721E8}">
          <p14:sldIdLst>
            <p14:sldId id="451"/>
            <p14:sldId id="404"/>
            <p14:sldId id="405"/>
            <p14:sldId id="406"/>
            <p14:sldId id="407"/>
            <p14:sldId id="408"/>
            <p14:sldId id="409"/>
            <p14:sldId id="410"/>
            <p14:sldId id="412"/>
            <p14:sldId id="411"/>
            <p14:sldId id="413"/>
            <p14:sldId id="453"/>
            <p14:sldId id="449"/>
            <p14:sldId id="423"/>
            <p14:sldId id="415"/>
            <p14:sldId id="416"/>
            <p14:sldId id="450"/>
            <p14:sldId id="417"/>
            <p14:sldId id="418"/>
            <p14:sldId id="419"/>
            <p14:sldId id="420"/>
            <p14:sldId id="452"/>
            <p14:sldId id="421"/>
            <p14:sldId id="447"/>
            <p14:sldId id="448"/>
            <p14:sldId id="426"/>
            <p14:sldId id="431"/>
            <p14:sldId id="432"/>
            <p14:sldId id="441"/>
            <p14:sldId id="446"/>
            <p14:sldId id="442"/>
            <p14:sldId id="443"/>
            <p14:sldId id="444"/>
            <p14:sldId id="439"/>
            <p14:sldId id="440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71" autoAdjust="0"/>
  </p:normalViewPr>
  <p:slideViewPr>
    <p:cSldViewPr snapToGrid="0">
      <p:cViewPr varScale="1">
        <p:scale>
          <a:sx n="70" d="100"/>
          <a:sy n="70" d="100"/>
        </p:scale>
        <p:origin x="-70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8DA1C-FE8E-4A32-AB6E-D86B4D4C8787}" type="datetimeFigureOut">
              <a:rPr lang="en-GB" smtClean="0"/>
              <a:pPr/>
              <a:t>20/03/2024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7C7FC-1BA8-438A-BA2D-0B01021E02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689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FCF86-EABD-4032-944D-1379ACD26D1D}" type="datetime1">
              <a:rPr lang="en-US" smtClean="0"/>
              <a:t>3/20/2024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 Lakshmi Bharathi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F3B0-B1A6-40CB-B2AF-3096080F3627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Lakshmi Bharathi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D593-8856-45FC-BBAC-24CD8A9EF10D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Lakshmi Bharathi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0A25-24F7-4C49-B11E-EFB9A88052F2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Lakshmi Bharathi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088A-A593-47FB-8E39-EFD973870464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Lakshmi Bharathi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0C14-9AD9-4D9B-8F27-C1AF7BDE3EC8}" type="datetime1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Lakshmi Bharathi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731C-20F8-409F-BDFD-115BC06F32AC}" type="datetime1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Lakshmi Bharathi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77D2-B420-43D0-A854-99F9E5933D1B}" type="datetime1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Lakshmi Bharathi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9DB0-EF53-487A-A072-7C251DEF423F}" type="datetime1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Lakshmi Bharathi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14E6-78CE-416A-BC27-062C88DBBD90}" type="datetime1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Lakshmi Bharathi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4270-BE8D-441B-B8B9-E3C010C2AAFC}" type="datetime1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Lakshmi Bharathi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B7FACC-3975-4323-8CE2-AE66B1BAE072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Dr Lakshmi Bharathi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INDUCED LIVER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0A25-24F7-4C49-B11E-EFB9A88052F2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1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 OF IDIOSYNCRATIC REACTION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0A25-24F7-4C49-B11E-EFB9A88052F2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99092" y="1723032"/>
            <a:ext cx="4993815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006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305" y="115911"/>
            <a:ext cx="8525489" cy="1290858"/>
          </a:xfrm>
        </p:spPr>
        <p:txBody>
          <a:bodyPr/>
          <a:lstStyle/>
          <a:p>
            <a:r>
              <a:rPr lang="en-US" dirty="0" smtClean="0"/>
              <a:t>TYPES OF LIVER INJURY: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0A25-24F7-4C49-B11E-EFB9A88052F2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0" name="Picture 2" descr="C:\Users\user\Desktop\DILI PICS\Screenshot_20240320_212839_OneDrive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0" t="282" r="350" b="42380"/>
          <a:stretch/>
        </p:blipFill>
        <p:spPr bwMode="auto">
          <a:xfrm>
            <a:off x="1064525" y="1728881"/>
            <a:ext cx="8939283" cy="463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40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1269242" y="0"/>
            <a:ext cx="669167" cy="1600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0A25-24F7-4C49-B11E-EFB9A88052F2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074" name="Picture 2" descr="C:\Users\user\Desktop\DILI PICS\Screenshot_20240320_212839_OneDrive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88"/>
          <a:stretch/>
        </p:blipFill>
        <p:spPr bwMode="auto">
          <a:xfrm>
            <a:off x="1842447" y="857249"/>
            <a:ext cx="8716015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687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 OF DILI: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0A25-24F7-4C49-B11E-EFB9A88052F2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6" name="Picture 2" descr="C:\Users\user\Desktop\DILI PICS\Screenshot_20240320_182158_OneDrive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7" r="-426"/>
          <a:stretch/>
        </p:blipFill>
        <p:spPr bwMode="auto">
          <a:xfrm>
            <a:off x="2661314" y="1665027"/>
            <a:ext cx="7820168" cy="498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14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RUCAM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a DILI CAUSALITY assessment scale</a:t>
            </a:r>
          </a:p>
          <a:p>
            <a:r>
              <a:rPr lang="en-US" dirty="0" smtClean="0"/>
              <a:t>It assigns points for seven different domains that include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Time to onset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Time course of liver injury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Risk factors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Concomitant drug that may be hepatotoxic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Exclusion of alternative non drug cause of liver injury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Prior information whether the suspect drug is potentially hepatotoxic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The development of repeat </a:t>
            </a:r>
            <a:r>
              <a:rPr lang="en-US" dirty="0"/>
              <a:t>l</a:t>
            </a:r>
            <a:r>
              <a:rPr lang="en-US" dirty="0" smtClean="0"/>
              <a:t>iver injury after drug re </a:t>
            </a:r>
            <a:r>
              <a:rPr lang="en-US" dirty="0" err="1" smtClean="0"/>
              <a:t>administartion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0A25-24F7-4C49-B11E-EFB9A88052F2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1159100" y="0"/>
            <a:ext cx="377221" cy="1600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0A25-24F7-4C49-B11E-EFB9A88052F2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Google Shape;413;p68" descr="A screenshot of a computer screen&#10;&#10;Description automatically generated"/>
          <p:cNvPicPr preferRelativeResize="0">
            <a:picLocks noGrp="1"/>
          </p:cNvPicPr>
          <p:nvPr>
            <p:ph idx="1"/>
          </p:nvPr>
        </p:nvPicPr>
        <p:blipFill rotWithShape="1">
          <a:blip r:embed="rId2" cstate="print"/>
          <a:srcRect l="-16189" r="-16221" b="-4271"/>
          <a:stretch/>
        </p:blipFill>
        <p:spPr>
          <a:xfrm>
            <a:off x="-1" y="0"/>
            <a:ext cx="12085983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31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R-value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0A25-24F7-4C49-B11E-EFB9A88052F2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Google Shape;339;p5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lIns="91425" tIns="45700" rIns="91425" bIns="45700" rtlCol="0" anchorCtr="0">
            <a:normAutofit/>
          </a:bodyPr>
          <a:lstStyle/>
          <a:p>
            <a:pPr marL="342900" indent="-34290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b="0" i="0" u="none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R = (ALT / ULN)/(ALP / ULN)</a:t>
            </a:r>
            <a:endParaRPr lang="en-US" sz="2400" dirty="0">
              <a:solidFill>
                <a:srgbClr val="FF0000"/>
              </a:solidFill>
            </a:endParaRPr>
          </a:p>
          <a:p>
            <a:pPr marL="342900" indent="-34290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b="0" i="0" u="none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AST is used when ALT is unavailable</a:t>
            </a:r>
            <a:endParaRPr lang="en-US" sz="2400" dirty="0">
              <a:solidFill>
                <a:srgbClr val="FF0000"/>
              </a:solidFill>
            </a:endParaRPr>
          </a:p>
          <a:p>
            <a:pPr marL="342900" indent="-34290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b="0" i="0" u="none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ALT and ALP from the same serum sample</a:t>
            </a:r>
            <a:endParaRPr lang="en-US" sz="2400" dirty="0">
              <a:solidFill>
                <a:srgbClr val="FF0000"/>
              </a:solidFill>
            </a:endParaRPr>
          </a:p>
          <a:p>
            <a:pPr marL="342900" indent="-34290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b="0" i="0" u="none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Earliest identified pattern of liver injury should be recorded</a:t>
            </a:r>
            <a:endParaRPr lang="en-US" sz="2400" dirty="0">
              <a:solidFill>
                <a:srgbClr val="FF0000"/>
              </a:solidFill>
            </a:endParaRPr>
          </a:p>
          <a:p>
            <a:pPr marL="342900" indent="-342900"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endParaRPr lang="en-US" sz="2400" b="0" i="0" u="none" dirty="0">
              <a:solidFill>
                <a:srgbClr val="FF0000"/>
              </a:solidFill>
              <a:ea typeface="Calibri"/>
              <a:cs typeface="Calibri"/>
              <a:sym typeface="Calibri"/>
            </a:endParaRPr>
          </a:p>
          <a:p>
            <a:pPr marL="342900" indent="-342900">
              <a:spcBef>
                <a:spcPts val="560"/>
              </a:spcBef>
              <a:buClr>
                <a:srgbClr val="C00000"/>
              </a:buClr>
              <a:buSzPts val="2800"/>
              <a:buFont typeface="Wingdings" pitchFamily="2" charset="2"/>
              <a:buChar char="Ø"/>
            </a:pPr>
            <a:r>
              <a:rPr lang="en-US" sz="2600" b="0" i="0" u="none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R ≥ 5	Hepatocellular pattern</a:t>
            </a:r>
            <a:endParaRPr lang="en-US" sz="2600" dirty="0">
              <a:solidFill>
                <a:srgbClr val="FF0000"/>
              </a:solidFill>
            </a:endParaRPr>
          </a:p>
          <a:p>
            <a:pPr>
              <a:spcBef>
                <a:spcPts val="560"/>
              </a:spcBef>
              <a:buClr>
                <a:srgbClr val="C00000"/>
              </a:buClr>
              <a:buSzPts val="2800"/>
              <a:buFont typeface="Wingdings" pitchFamily="2" charset="2"/>
              <a:buChar char="Ø"/>
            </a:pPr>
            <a:r>
              <a:rPr lang="en-US" sz="2600" b="0" i="0" u="none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R &gt; 2 and &lt; 5	   Mixed pattern</a:t>
            </a:r>
            <a:endParaRPr lang="en-US" sz="2600" dirty="0">
              <a:solidFill>
                <a:srgbClr val="FF0000"/>
              </a:solidFill>
            </a:endParaRPr>
          </a:p>
          <a:p>
            <a:pPr marL="342900" indent="-342900">
              <a:spcBef>
                <a:spcPts val="560"/>
              </a:spcBef>
              <a:buClr>
                <a:srgbClr val="C00000"/>
              </a:buClr>
              <a:buSzPts val="2800"/>
              <a:buFont typeface="Wingdings" pitchFamily="2" charset="2"/>
              <a:buChar char="Ø"/>
            </a:pPr>
            <a:r>
              <a:rPr lang="en-US" sz="2600" b="0" i="0" u="none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R ≤ 2	Cholestatic </a:t>
            </a:r>
            <a:r>
              <a:rPr lang="en-US" sz="2400" b="0" i="0" u="none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pattern </a:t>
            </a:r>
            <a:br>
              <a:rPr lang="en-US" sz="2400" b="0" i="0" u="none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</a:b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27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8107" y="0"/>
            <a:ext cx="45719" cy="1600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Hepatocellular pattern –seen with acetaminophen hepatotoxicity</a:t>
            </a:r>
          </a:p>
          <a:p>
            <a:endParaRPr lang="en-US" dirty="0" smtClean="0"/>
          </a:p>
          <a:p>
            <a:r>
              <a:rPr lang="en-US" dirty="0" smtClean="0"/>
              <a:t>Mixed pattern seen with granulomatous hepatitis type-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Eg:carbamazepine,allopurinol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dirty="0" err="1" smtClean="0"/>
              <a:t>cholestatic</a:t>
            </a:r>
            <a:r>
              <a:rPr lang="en-US" dirty="0" smtClean="0"/>
              <a:t> pattern-associated with </a:t>
            </a:r>
            <a:r>
              <a:rPr lang="en-US" dirty="0" err="1" smtClean="0"/>
              <a:t>chlorpromazine,trimethoprim</a:t>
            </a:r>
            <a:r>
              <a:rPr lang="en-US" dirty="0" smtClean="0"/>
              <a:t>/</a:t>
            </a:r>
            <a:r>
              <a:rPr lang="en-US" dirty="0" err="1" smtClean="0"/>
              <a:t>sulfamethoxazole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0A25-24F7-4C49-B11E-EFB9A88052F2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HY’S RULE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0A25-24F7-4C49-B11E-EFB9A88052F2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345B4EDE-4392-9317-E2C4-42A4A9A1A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dirty="0"/>
              <a:t>According to “Hy’s rule,” elevations of serum ALT levels to 3-fold or more above the ULN with an associated increase in the serum bilirubin concentration (≥2 × ULN) without an elevation of the serum alkaline phosphatase level (&lt;2 × ULN) indicate a potential for the drug to cause ALF at a rate of about 10% of the number of cases with jaundice.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4259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diagnosis of DILI largely relies  on the exclusion of alternative causes of liver damage</a:t>
            </a:r>
          </a:p>
          <a:p>
            <a:r>
              <a:rPr lang="en-US" dirty="0" smtClean="0"/>
              <a:t>The pattern of injury by R value helps in initial diagnostic  work up of hepatitis or cholestasis.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0A25-24F7-4C49-B11E-EFB9A88052F2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098" name="Picture 2" descr="C:\Users\user\Desktop\DILI PICS\Screenshot_20240320_182235_OneDr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2947917"/>
            <a:ext cx="4047200" cy="391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29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b="1" dirty="0">
                <a:cs typeface="Calibri"/>
                <a:sym typeface="Calibri"/>
              </a:rPr>
              <a:t>Important cause of acute and chronic liver disease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b="1" dirty="0">
                <a:cs typeface="Calibri"/>
                <a:sym typeface="Calibri"/>
              </a:rPr>
              <a:t>Incidence :  variable 2-19 in 1,00,000</a:t>
            </a:r>
            <a:endParaRPr lang="en-US" b="1" dirty="0">
              <a:ea typeface="Calibri"/>
              <a:cs typeface="Calibri"/>
              <a:sym typeface="Calibri"/>
            </a:endParaRPr>
          </a:p>
          <a:p>
            <a:pPr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b="1" dirty="0">
                <a:ea typeface="Calibri"/>
                <a:cs typeface="Calibri"/>
                <a:sym typeface="Calibri"/>
              </a:rPr>
              <a:t>Most common cause for ALF in developed countries- 50% cases of ALF</a:t>
            </a:r>
            <a:endParaRPr lang="en-US" b="1" dirty="0"/>
          </a:p>
          <a:p>
            <a:pPr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b="1" dirty="0">
                <a:ea typeface="Calibri"/>
                <a:cs typeface="Calibri"/>
                <a:sym typeface="Calibri"/>
              </a:rPr>
              <a:t>Most common non-infectious cause for ALF in developing countries</a:t>
            </a:r>
          </a:p>
          <a:p>
            <a:pPr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b="1" dirty="0">
                <a:cs typeface="Calibri"/>
                <a:sym typeface="Calibri"/>
              </a:rPr>
              <a:t>Drug induced ALF- 20% non transplant survival</a:t>
            </a:r>
            <a:endParaRPr lang="en-US" b="1" dirty="0"/>
          </a:p>
          <a:p>
            <a:pPr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b="1" dirty="0">
                <a:ea typeface="Calibri"/>
                <a:cs typeface="Calibri"/>
                <a:sym typeface="Calibri"/>
              </a:rPr>
              <a:t>Most common cause of drug withdrawals from market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0A25-24F7-4C49-B11E-EFB9A88052F2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9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hepato</a:t>
            </a:r>
            <a:r>
              <a:rPr lang="en-US" dirty="0" smtClean="0"/>
              <a:t> cellular pattern </a:t>
            </a:r>
            <a:r>
              <a:rPr lang="en-US" dirty="0" smtClean="0"/>
              <a:t>– USG abdomen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cholestatic</a:t>
            </a:r>
            <a:r>
              <a:rPr lang="en-US" dirty="0" smtClean="0"/>
              <a:t> </a:t>
            </a:r>
            <a:r>
              <a:rPr lang="en-US" dirty="0" smtClean="0"/>
              <a:t>pattern </a:t>
            </a:r>
            <a:r>
              <a:rPr lang="en-US" dirty="0"/>
              <a:t> </a:t>
            </a:r>
            <a:r>
              <a:rPr lang="en-US" dirty="0" smtClean="0"/>
              <a:t>       - </a:t>
            </a:r>
            <a:r>
              <a:rPr lang="en-US" dirty="0" smtClean="0"/>
              <a:t>CT </a:t>
            </a:r>
            <a:r>
              <a:rPr lang="en-US" dirty="0" smtClean="0"/>
              <a:t>AND MR </a:t>
            </a:r>
            <a:r>
              <a:rPr lang="en-US" dirty="0" smtClean="0"/>
              <a:t>cholangiography</a:t>
            </a:r>
          </a:p>
          <a:p>
            <a:endParaRPr lang="en-US" dirty="0" smtClean="0"/>
          </a:p>
          <a:p>
            <a:r>
              <a:rPr lang="en-US" dirty="0" smtClean="0"/>
              <a:t>Strictures in cholangiography </a:t>
            </a:r>
            <a:r>
              <a:rPr lang="en-US" dirty="0" err="1" smtClean="0"/>
              <a:t>doesnot</a:t>
            </a:r>
            <a:r>
              <a:rPr lang="en-US" dirty="0" smtClean="0"/>
              <a:t> always indicate primary </a:t>
            </a:r>
            <a:r>
              <a:rPr lang="en-US" dirty="0" err="1" smtClean="0"/>
              <a:t>sclerosing</a:t>
            </a:r>
            <a:r>
              <a:rPr lang="en-US" dirty="0" smtClean="0"/>
              <a:t> cholangitis as drugs like </a:t>
            </a:r>
            <a:r>
              <a:rPr lang="en-US" dirty="0" err="1" smtClean="0"/>
              <a:t>methimazole</a:t>
            </a:r>
            <a:r>
              <a:rPr lang="en-US" dirty="0" smtClean="0"/>
              <a:t>, </a:t>
            </a:r>
            <a:r>
              <a:rPr lang="en-US" dirty="0" err="1" smtClean="0"/>
              <a:t>chemotheraupeutics</a:t>
            </a:r>
            <a:r>
              <a:rPr lang="en-US" dirty="0" smtClean="0"/>
              <a:t> like 5 </a:t>
            </a:r>
            <a:r>
              <a:rPr lang="en-US" dirty="0" err="1" smtClean="0"/>
              <a:t>flurodeoxy</a:t>
            </a:r>
            <a:r>
              <a:rPr lang="en-US" dirty="0" smtClean="0"/>
              <a:t> </a:t>
            </a:r>
            <a:r>
              <a:rPr lang="en-US" dirty="0" err="1" smtClean="0"/>
              <a:t>uridine</a:t>
            </a:r>
            <a:r>
              <a:rPr lang="en-US" dirty="0" smtClean="0"/>
              <a:t> can result in secondary </a:t>
            </a:r>
            <a:r>
              <a:rPr lang="en-US" dirty="0" err="1" smtClean="0"/>
              <a:t>sclerosing</a:t>
            </a:r>
            <a:r>
              <a:rPr lang="en-US" dirty="0" smtClean="0"/>
              <a:t> cholangitis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0A25-24F7-4C49-B11E-EFB9A88052F2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5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BIOPSY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used for diagnosing AIH along with combination of serum and genetic Markers</a:t>
            </a:r>
          </a:p>
          <a:p>
            <a:r>
              <a:rPr lang="en-US" dirty="0" smtClean="0"/>
              <a:t> As ANA ,ASMA ,ALKM can be positive in </a:t>
            </a:r>
            <a:r>
              <a:rPr lang="en-US" dirty="0" err="1" smtClean="0"/>
              <a:t>asymptomtic</a:t>
            </a:r>
            <a:r>
              <a:rPr lang="en-US" dirty="0" smtClean="0"/>
              <a:t> patients without AIH….during DILI biopsy can help in distinguishing DILI from AIH</a:t>
            </a:r>
          </a:p>
          <a:p>
            <a:r>
              <a:rPr lang="en-US" dirty="0" smtClean="0"/>
              <a:t>In biopsy ..hepatocellular cholestasis and portal neutrophils indicates DILI….while more of fibrosis denotes AIH</a:t>
            </a:r>
          </a:p>
          <a:p>
            <a:r>
              <a:rPr lang="en-US" dirty="0" smtClean="0"/>
              <a:t>Portal </a:t>
            </a:r>
            <a:r>
              <a:rPr lang="en-US" dirty="0" err="1" smtClean="0"/>
              <a:t>infilterates</a:t>
            </a:r>
            <a:r>
              <a:rPr lang="en-US" dirty="0" smtClean="0"/>
              <a:t> in DILI were </a:t>
            </a:r>
            <a:r>
              <a:rPr lang="en-US" dirty="0" err="1" smtClean="0"/>
              <a:t>predominantely</a:t>
            </a:r>
            <a:r>
              <a:rPr lang="en-US" dirty="0" smtClean="0"/>
              <a:t> cytotoxic CD8+ cells where as mature b cells in AIH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0A25-24F7-4C49-B11E-EFB9A88052F2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5153" y="0"/>
            <a:ext cx="45719" cy="1600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0251"/>
            <a:ext cx="10972800" cy="5825913"/>
          </a:xfrm>
        </p:spPr>
        <p:txBody>
          <a:bodyPr/>
          <a:lstStyle/>
          <a:p>
            <a:r>
              <a:rPr lang="en-US" dirty="0" smtClean="0"/>
              <a:t>Genetic testing-HLA-DRB1*15:01-DILI by amoxicillin-</a:t>
            </a:r>
            <a:r>
              <a:rPr lang="en-US" dirty="0" err="1" smtClean="0"/>
              <a:t>clavulanate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to distinguish AIH from DILI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Dechallenge</a:t>
            </a:r>
            <a:r>
              <a:rPr lang="en-US" dirty="0" smtClean="0"/>
              <a:t> and </a:t>
            </a:r>
            <a:r>
              <a:rPr lang="en-US" dirty="0" err="1" smtClean="0"/>
              <a:t>rechallenge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drugs like antibiotics, anti </a:t>
            </a:r>
            <a:r>
              <a:rPr lang="en-US" dirty="0" err="1" smtClean="0"/>
              <a:t>retrovirals,azathioprine,amoxiclav</a:t>
            </a:r>
            <a:r>
              <a:rPr lang="en-US" dirty="0" smtClean="0"/>
              <a:t> shows  </a:t>
            </a:r>
          </a:p>
          <a:p>
            <a:pPr marL="0" indent="0">
              <a:buNone/>
            </a:pPr>
            <a:r>
              <a:rPr lang="en-US" dirty="0" smtClean="0"/>
              <a:t>     positive </a:t>
            </a:r>
            <a:r>
              <a:rPr lang="en-US" dirty="0" err="1" smtClean="0"/>
              <a:t>rechallenge</a:t>
            </a:r>
            <a:r>
              <a:rPr lang="en-US" dirty="0" smtClean="0"/>
              <a:t> test.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New </a:t>
            </a:r>
            <a:r>
              <a:rPr lang="en-US" dirty="0" err="1" smtClean="0"/>
              <a:t>biomarkers:like</a:t>
            </a:r>
            <a:r>
              <a:rPr lang="en-US" dirty="0" smtClean="0"/>
              <a:t> MicroRNA-122 is a hepatocyte specific </a:t>
            </a:r>
            <a:r>
              <a:rPr lang="en-US" dirty="0" err="1" smtClean="0"/>
              <a:t>miRNA</a:t>
            </a:r>
            <a:r>
              <a:rPr lang="en-US" dirty="0" smtClean="0"/>
              <a:t> in acetaminophen overdose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0A25-24F7-4C49-B11E-EFB9A88052F2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55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DILI IN INDIA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0A25-24F7-4C49-B11E-EFB9A88052F2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Content Placeholder 5" descr="A pie chart with different colored circles&#10;&#10;Description automatically generated">
            <a:extLst>
              <a:ext uri="{FF2B5EF4-FFF2-40B4-BE49-F238E27FC236}">
                <a16:creationId xmlns:a16="http://schemas.microsoft.com/office/drawing/2014/main" xmlns="" id="{2A54919C-5355-DE53-299E-CE2DCC8560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5303" r="19844" b="12482"/>
          <a:stretch/>
        </p:blipFill>
        <p:spPr>
          <a:xfrm>
            <a:off x="5556213" y="1600200"/>
            <a:ext cx="6262741" cy="48415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01522" y="1750169"/>
            <a:ext cx="45029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BlinkMacSystemFont"/>
              </a:rPr>
              <a:t> </a:t>
            </a:r>
            <a:r>
              <a:rPr lang="en-US" sz="2400" dirty="0">
                <a:latin typeface="BlinkMacSystemFont"/>
              </a:rPr>
              <a:t>In India, ATD, CAM, AED, anti-metabolites and ART account for the majority of cases of DILI. The 3-month mortality was approximately 12%. </a:t>
            </a:r>
          </a:p>
          <a:p>
            <a:r>
              <a:rPr lang="en-US" sz="2400" dirty="0" err="1">
                <a:latin typeface="BlinkMacSystemFont"/>
              </a:rPr>
              <a:t>Hy's</a:t>
            </a:r>
            <a:r>
              <a:rPr lang="en-US" sz="2400" dirty="0">
                <a:latin typeface="BlinkMacSystemFont"/>
              </a:rPr>
              <a:t> law</a:t>
            </a:r>
            <a:r>
              <a:rPr lang="en-US" sz="2400" dirty="0" smtClean="0">
                <a:latin typeface="BlinkMacSystemFont"/>
              </a:rPr>
              <a:t>, MELD </a:t>
            </a:r>
            <a:r>
              <a:rPr lang="en-US" sz="2400" dirty="0">
                <a:latin typeface="BlinkMacSystemFont"/>
              </a:rPr>
              <a:t>were predictors of mortality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958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709684" y="0"/>
            <a:ext cx="464024" cy="1600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0A25-24F7-4C49-B11E-EFB9A88052F2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b="22302"/>
          <a:stretch/>
        </p:blipFill>
        <p:spPr bwMode="auto">
          <a:xfrm>
            <a:off x="2142698" y="545912"/>
            <a:ext cx="7465325" cy="4421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11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&amp;MANAGEMENT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0A25-24F7-4C49-B11E-EFB9A88052F2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6D193D38-96BB-1D02-3A57-5343463A5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23033"/>
            <a:ext cx="10972800" cy="4525963"/>
          </a:xfrm>
        </p:spPr>
        <p:txBody>
          <a:bodyPr anchor="ctr">
            <a:normAutofit fontScale="77500" lnSpcReduction="20000"/>
          </a:bodyPr>
          <a:lstStyle/>
          <a:p>
            <a:r>
              <a:rPr lang="en-US" sz="3600" dirty="0"/>
              <a:t>Adherence to dosage guidelines or monitoring of blood levels. </a:t>
            </a:r>
          </a:p>
          <a:p>
            <a:r>
              <a:rPr lang="en-US" sz="3600" dirty="0"/>
              <a:t>Avoiding poly </a:t>
            </a:r>
            <a:r>
              <a:rPr lang="en-IN" sz="3600" dirty="0"/>
              <a:t>pharmacy</a:t>
            </a:r>
          </a:p>
          <a:p>
            <a:r>
              <a:rPr lang="en-IN" sz="3600" dirty="0"/>
              <a:t>Early detection</a:t>
            </a:r>
          </a:p>
          <a:p>
            <a:endParaRPr lang="en-IN" sz="3600" dirty="0"/>
          </a:p>
          <a:p>
            <a:pPr marL="0" indent="0">
              <a:buNone/>
            </a:pPr>
            <a:r>
              <a:rPr lang="en-GB" sz="3600" b="1" u="sng" dirty="0">
                <a:solidFill>
                  <a:srgbClr val="FF0000"/>
                </a:solidFill>
              </a:rPr>
              <a:t>Management</a:t>
            </a:r>
          </a:p>
          <a:p>
            <a:r>
              <a:rPr lang="en-IN" sz="3600" dirty="0"/>
              <a:t>Withdrawal of offending drug</a:t>
            </a:r>
          </a:p>
          <a:p>
            <a:r>
              <a:rPr lang="en-IN" sz="3600" dirty="0"/>
              <a:t>Specific Antidotes</a:t>
            </a:r>
          </a:p>
          <a:p>
            <a:r>
              <a:rPr lang="en-IN" sz="3600" dirty="0"/>
              <a:t>Symptomatic Treatment </a:t>
            </a:r>
          </a:p>
          <a:p>
            <a:r>
              <a:rPr lang="en-IN" sz="3600" dirty="0"/>
              <a:t>Monitoring for development of acute liver failure </a:t>
            </a:r>
          </a:p>
          <a:p>
            <a:endParaRPr lang="en-IN" sz="3600" dirty="0"/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40609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 induced hepatotoxicity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0A25-24F7-4C49-B11E-EFB9A88052F2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19F2FF62-B893-319C-4330-35EA0309E9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1085" y="1795527"/>
            <a:ext cx="8065529" cy="4595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5534" y="1965264"/>
            <a:ext cx="33573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Slow </a:t>
            </a:r>
            <a:r>
              <a:rPr lang="en-US" sz="2400" dirty="0" err="1" smtClean="0"/>
              <a:t>acetylators</a:t>
            </a:r>
            <a:r>
              <a:rPr lang="en-US" sz="2400" dirty="0" smtClean="0"/>
              <a:t> are more </a:t>
            </a:r>
          </a:p>
          <a:p>
            <a:r>
              <a:rPr lang="en-US" sz="2400" dirty="0" smtClean="0"/>
              <a:t>Prone for </a:t>
            </a:r>
            <a:r>
              <a:rPr lang="en-US" sz="2400" dirty="0" err="1" smtClean="0"/>
              <a:t>hepatocellulr</a:t>
            </a:r>
            <a:r>
              <a:rPr lang="en-US" sz="2400" dirty="0" smtClean="0"/>
              <a:t> and </a:t>
            </a:r>
            <a:r>
              <a:rPr lang="en-US" sz="2400" dirty="0" err="1" smtClean="0"/>
              <a:t>cholestatic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Toxicity due to slow excretion compared to fast </a:t>
            </a:r>
            <a:r>
              <a:rPr lang="en-US" sz="2400" dirty="0" err="1" smtClean="0"/>
              <a:t>acetylators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429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F46E8B-00F3-9702-6A21-6BCB587FC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RIFAMPICIN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5306B2C-7F33-DA3B-FCB7-7C945BEBE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MECHANISM: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Rifampicin probably inhibit the major bile salt exporter pump and cause conjugated hyperbilirubinemia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 err="1"/>
              <a:t>Occasionally,subclinical,unconjugated</a:t>
            </a:r>
            <a:r>
              <a:rPr lang="en-IN" dirty="0"/>
              <a:t> hyperbilirubinemia without hepatocellular damage results from </a:t>
            </a:r>
            <a:r>
              <a:rPr lang="en-IN" dirty="0" smtClean="0"/>
              <a:t>dose dependant </a:t>
            </a:r>
            <a:r>
              <a:rPr lang="en-IN" dirty="0"/>
              <a:t>competition with bilirubin for clearance at sinusoidal membrane or impeded secretion at canalicular level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This may be transient and occurs early in treatment or in some individuals with preexisting liver disease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It occasionally cause hepatocellular injury which appears to be a hypersensitivity </a:t>
            </a:r>
            <a:r>
              <a:rPr lang="en-IN" dirty="0" err="1"/>
              <a:t>reaction,and</a:t>
            </a:r>
            <a:r>
              <a:rPr lang="en-IN" dirty="0"/>
              <a:t> it may be </a:t>
            </a:r>
            <a:r>
              <a:rPr lang="en-IN" dirty="0" err="1"/>
              <a:t>morecommon</a:t>
            </a:r>
            <a:r>
              <a:rPr lang="en-IN" dirty="0"/>
              <a:t> with </a:t>
            </a:r>
            <a:r>
              <a:rPr lang="en-IN" dirty="0" err="1"/>
              <a:t>large,intermittent</a:t>
            </a:r>
            <a:r>
              <a:rPr lang="en-IN" dirty="0"/>
              <a:t> doses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It potentiates </a:t>
            </a:r>
            <a:r>
              <a:rPr lang="en-IN" dirty="0" err="1"/>
              <a:t>hepatotoxicities</a:t>
            </a:r>
            <a:r>
              <a:rPr lang="en-IN" dirty="0"/>
              <a:t>  of others by enzyme induction</a:t>
            </a:r>
          </a:p>
        </p:txBody>
      </p:sp>
    </p:spTree>
    <p:extLst>
      <p:ext uri="{BB962C8B-B14F-4D97-AF65-F5344CB8AC3E}">
        <p14:creationId xmlns:p14="http://schemas.microsoft.com/office/powerpoint/2010/main" val="177612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2B492F-2C3C-8203-58A9-90E600A7B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pyrazinamide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4C5FF9-C307-6462-796C-59D6040A337A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solidFill>
                  <a:schemeClr val="tx1"/>
                </a:solidFill>
              </a:rPr>
              <a:t>Deaminated to </a:t>
            </a:r>
            <a:r>
              <a:rPr lang="en-IN" dirty="0" err="1">
                <a:solidFill>
                  <a:schemeClr val="tx1"/>
                </a:solidFill>
              </a:rPr>
              <a:t>pyrazinoic</a:t>
            </a:r>
            <a:r>
              <a:rPr lang="en-IN" dirty="0">
                <a:solidFill>
                  <a:schemeClr val="tx1"/>
                </a:solidFill>
              </a:rPr>
              <a:t> acid  in the liver and subsequently metabolised to 5 OH-</a:t>
            </a:r>
            <a:r>
              <a:rPr lang="en-IN" dirty="0" err="1">
                <a:solidFill>
                  <a:schemeClr val="tx1"/>
                </a:solidFill>
              </a:rPr>
              <a:t>Pyrazinoic</a:t>
            </a:r>
            <a:r>
              <a:rPr lang="en-IN" dirty="0">
                <a:solidFill>
                  <a:schemeClr val="tx1"/>
                </a:solidFill>
              </a:rPr>
              <a:t> acid by XO ,aldehyde oxidase and xanthine dehydrogenase</a:t>
            </a:r>
          </a:p>
          <a:p>
            <a:pPr marL="0" indent="0">
              <a:buNone/>
            </a:pPr>
            <a:endParaRPr lang="en-IN" sz="2800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655090" y="2846035"/>
            <a:ext cx="83524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Both dose dependant and idiosyncratic reaction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Alters </a:t>
            </a:r>
            <a:r>
              <a:rPr lang="en-IN" sz="2400" dirty="0" err="1"/>
              <a:t>nicotinamide</a:t>
            </a:r>
            <a:r>
              <a:rPr lang="en-IN" sz="2400" dirty="0"/>
              <a:t> acetyl  dehydrogenase levels in liver ,results in generation of free radicals </a:t>
            </a:r>
            <a:r>
              <a:rPr lang="en-US" sz="2400" dirty="0"/>
              <a:t>generation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Because of similarity in molecular structure – shared mechanism of injury for INH and PZD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If have previously developed hepatotoxic reaction with INH, will develop severe </a:t>
            </a:r>
            <a:r>
              <a:rPr lang="en-US" sz="2400" dirty="0" err="1"/>
              <a:t>rxn</a:t>
            </a:r>
            <a:r>
              <a:rPr lang="en-US" sz="2400" dirty="0"/>
              <a:t> with pyrazinamide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Induce hypersensitivity reactions with eosinophilia and liver injury or Granulomatous hepatitis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5833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33DADA-E9D2-1749-D1B2-9F4B97FE7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3761D02E-E651-C74D-B91C-03CF4D6E53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255" y="308758"/>
            <a:ext cx="11293433" cy="6662057"/>
          </a:xfrm>
        </p:spPr>
      </p:pic>
    </p:spTree>
    <p:extLst>
      <p:ext uri="{BB962C8B-B14F-4D97-AF65-F5344CB8AC3E}">
        <p14:creationId xmlns:p14="http://schemas.microsoft.com/office/powerpoint/2010/main" val="135555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0A25-24F7-4C49-B11E-EFB9A88052F2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9302"/>
          <a:stretch>
            <a:fillRect/>
          </a:stretch>
        </p:blipFill>
        <p:spPr>
          <a:xfrm>
            <a:off x="489396" y="592428"/>
            <a:ext cx="10599313" cy="6040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35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669701" y="0"/>
            <a:ext cx="450760" cy="1600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0A25-24F7-4C49-B11E-EFB9A88052F2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FD7D2337-9368-0915-5A6C-6BE81A767B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3" t="21261" r="22187" b="8938"/>
          <a:stretch/>
        </p:blipFill>
        <p:spPr>
          <a:xfrm>
            <a:off x="1245704" y="1"/>
            <a:ext cx="8918713" cy="68248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645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CFD85D-7641-0248-74B8-AC1629D13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Reintroduction of drugs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9AF5E63-F723-DB59-EA72-42C6FE559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49424"/>
            <a:ext cx="9720073" cy="402336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Medication should be restarted after the AST/ALT concentration returns to </a:t>
            </a:r>
            <a:r>
              <a:rPr lang="en-US" sz="2800" dirty="0">
                <a:solidFill>
                  <a:srgbClr val="92D050"/>
                </a:solidFill>
              </a:rPr>
              <a:t>less than 2X the ULN.</a:t>
            </a:r>
          </a:p>
          <a:p>
            <a:r>
              <a:rPr lang="en-US" sz="2800" dirty="0"/>
              <a:t>3ARMS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Patients received maximum dose of INH ,RIF, PZA simultaneously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ATS guidelines</a:t>
            </a:r>
            <a:r>
              <a:rPr lang="en-US" sz="2800" dirty="0"/>
              <a:t>- RIF f/b INH after 7 days,  f/b PZA after 7 days, all with Max doses.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BTS guideline-</a:t>
            </a:r>
            <a:r>
              <a:rPr lang="en-US" sz="2800" dirty="0"/>
              <a:t> INH, PZD,RIF all were gradually escalated sequentially after the maximum dose of the preceding drugs</a:t>
            </a:r>
          </a:p>
          <a:p>
            <a:r>
              <a:rPr lang="en-US" sz="2800" dirty="0"/>
              <a:t>Recurrence of DILI similar with all 3 arms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931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46D4AE-7D74-7BAE-370E-16FB38B1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Reintroduction regimen</a:t>
            </a:r>
          </a:p>
        </p:txBody>
      </p:sp>
      <p:pic>
        <p:nvPicPr>
          <p:cNvPr id="5" name="Content Placeholder 4" descr="image.jpg">
            <a:extLst>
              <a:ext uri="{FF2B5EF4-FFF2-40B4-BE49-F238E27FC236}">
                <a16:creationId xmlns="" xmlns:a16="http://schemas.microsoft.com/office/drawing/2014/main" id="{0080C35F-9CFF-25B2-A008-16EA8EC0C4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019" y="688770"/>
            <a:ext cx="10818420" cy="561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3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1ACD4B-33C8-CA80-C62A-88085D2D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74E54A-4C06-ADE8-6ED0-DC2A077D2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49424"/>
            <a:ext cx="9720073" cy="4023360"/>
          </a:xfrm>
        </p:spPr>
        <p:txBody>
          <a:bodyPr>
            <a:normAutofit/>
          </a:bodyPr>
          <a:lstStyle/>
          <a:p>
            <a:r>
              <a:rPr lang="en-US" sz="2800" dirty="0"/>
              <a:t>Some RCT concluded that reintroduction regimens containing maximum dose of ATT including </a:t>
            </a:r>
            <a:r>
              <a:rPr lang="en-US" sz="2800" dirty="0">
                <a:solidFill>
                  <a:srgbClr val="FF0000"/>
                </a:solidFill>
              </a:rPr>
              <a:t>PZD</a:t>
            </a:r>
            <a:r>
              <a:rPr lang="en-US" sz="2800" dirty="0"/>
              <a:t> caused more hepatotoxicity than gradual reintroduction without pyrazinamide </a:t>
            </a:r>
          </a:p>
          <a:p>
            <a:r>
              <a:rPr lang="en-US" sz="2800" dirty="0"/>
              <a:t>If </a:t>
            </a:r>
            <a:r>
              <a:rPr lang="en-US" sz="2800" dirty="0" err="1"/>
              <a:t>pt</a:t>
            </a:r>
            <a:r>
              <a:rPr lang="en-US" sz="2800" dirty="0"/>
              <a:t> developed LI during </a:t>
            </a:r>
            <a:r>
              <a:rPr lang="en-US" sz="2800" dirty="0" err="1"/>
              <a:t>rechallenging</a:t>
            </a:r>
            <a:r>
              <a:rPr lang="en-US" sz="2800" dirty="0"/>
              <a:t>-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stop the drugs </a:t>
            </a:r>
            <a:r>
              <a:rPr lang="en-US" sz="2800" dirty="0"/>
              <a:t>and switchover to </a:t>
            </a:r>
            <a:r>
              <a:rPr lang="en-US" sz="2800" dirty="0" err="1">
                <a:solidFill>
                  <a:srgbClr val="FF0000"/>
                </a:solidFill>
              </a:rPr>
              <a:t>streptomycin+FQ</a:t>
            </a:r>
            <a:r>
              <a:rPr lang="en-US" sz="2800" dirty="0">
                <a:solidFill>
                  <a:srgbClr val="FF0000"/>
                </a:solidFill>
              </a:rPr>
              <a:t>+ Continuing </a:t>
            </a:r>
            <a:r>
              <a:rPr lang="en-US" sz="2800" dirty="0" err="1">
                <a:solidFill>
                  <a:srgbClr val="FF0000"/>
                </a:solidFill>
              </a:rPr>
              <a:t>ethambutol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350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0A25-24F7-4C49-B11E-EFB9A88052F2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0A25-24F7-4C49-B11E-EFB9A88052F2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5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0A25-24F7-4C49-B11E-EFB9A88052F2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03797" y="1965943"/>
            <a:ext cx="77273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/>
              <a:t>Mild, transient elevation of serum aminotransferase levels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/>
              <a:t>Nonprogressive</a:t>
            </a:r>
            <a:r>
              <a:rPr lang="en-US" sz="2400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Resolve with continued drug </a:t>
            </a:r>
            <a:r>
              <a:rPr lang="en-US" sz="2400" dirty="0" smtClean="0"/>
              <a:t>use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Eg:seen</a:t>
            </a:r>
            <a:r>
              <a:rPr lang="en-US" sz="2400" dirty="0" smtClean="0"/>
              <a:t> with ATT drugs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212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Clr>
                <a:srgbClr val="C00000"/>
              </a:buClr>
              <a:buSzPts val="2800"/>
              <a:buNone/>
            </a:pPr>
            <a:r>
              <a:rPr lang="en-US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DILI is defined as elevation of (one of the three</a:t>
            </a:r>
            <a:r>
              <a:rPr lang="en-US" b="1" dirty="0" smtClean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) once other causes of</a:t>
            </a:r>
          </a:p>
          <a:p>
            <a:pPr>
              <a:spcBef>
                <a:spcPts val="0"/>
              </a:spcBef>
              <a:buClr>
                <a:srgbClr val="C00000"/>
              </a:buClr>
              <a:buSzPts val="2800"/>
              <a:buNone/>
            </a:pPr>
            <a:r>
              <a:rPr lang="en-US" b="1" dirty="0" smtClean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liver injury have been systematically excluded :</a:t>
            </a: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endParaRPr lang="en-US" dirty="0">
              <a:ea typeface="Calibri"/>
              <a:cs typeface="Calibri"/>
              <a:sym typeface="Calibri"/>
            </a:endParaRPr>
          </a:p>
          <a:p>
            <a:pPr>
              <a:spcBef>
                <a:spcPts val="560"/>
              </a:spcBef>
              <a:buClr>
                <a:schemeClr val="dk1"/>
              </a:buClr>
              <a:buSzPts val="2800"/>
            </a:pPr>
            <a:r>
              <a:rPr lang="en-US" dirty="0">
                <a:ea typeface="Calibri"/>
                <a:cs typeface="Calibri"/>
                <a:sym typeface="Calibri"/>
              </a:rPr>
              <a:t>ALT </a:t>
            </a:r>
            <a:r>
              <a:rPr lang="en-US" dirty="0" smtClean="0">
                <a:ea typeface="Calibri"/>
                <a:cs typeface="Calibri"/>
                <a:sym typeface="Calibri"/>
              </a:rPr>
              <a:t>≥ </a:t>
            </a:r>
            <a:r>
              <a:rPr lang="en-US" dirty="0">
                <a:ea typeface="Calibri"/>
                <a:cs typeface="Calibri"/>
                <a:sym typeface="Calibri"/>
              </a:rPr>
              <a:t>5 x ULN</a:t>
            </a:r>
            <a:endParaRPr lang="en-US" dirty="0"/>
          </a:p>
          <a:p>
            <a:pPr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r>
              <a:rPr lang="en-US" dirty="0">
                <a:ea typeface="Calibri"/>
                <a:cs typeface="Calibri"/>
                <a:sym typeface="Calibri"/>
              </a:rPr>
              <a:t>		OR</a:t>
            </a:r>
            <a:endParaRPr lang="en-US" dirty="0"/>
          </a:p>
          <a:p>
            <a:pPr>
              <a:spcBef>
                <a:spcPts val="560"/>
              </a:spcBef>
              <a:buClr>
                <a:schemeClr val="dk1"/>
              </a:buClr>
              <a:buSzPts val="2800"/>
            </a:pPr>
            <a:r>
              <a:rPr lang="en-US" dirty="0">
                <a:ea typeface="Calibri"/>
                <a:cs typeface="Calibri"/>
                <a:sym typeface="Calibri"/>
              </a:rPr>
              <a:t>Alkaline phosphates  ≥ 2 x ULN</a:t>
            </a:r>
            <a:endParaRPr lang="en-US" dirty="0"/>
          </a:p>
          <a:p>
            <a:pPr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r>
              <a:rPr lang="en-US" dirty="0">
                <a:ea typeface="Calibri"/>
                <a:cs typeface="Calibri"/>
                <a:sym typeface="Calibri"/>
              </a:rPr>
              <a:t>		OR</a:t>
            </a:r>
            <a:endParaRPr lang="en-US" dirty="0"/>
          </a:p>
          <a:p>
            <a:pPr>
              <a:spcBef>
                <a:spcPts val="560"/>
              </a:spcBef>
              <a:buClr>
                <a:schemeClr val="dk1"/>
              </a:buClr>
              <a:buSzPts val="2800"/>
            </a:pPr>
            <a:r>
              <a:rPr lang="en-US" dirty="0">
                <a:ea typeface="Calibri"/>
                <a:cs typeface="Calibri"/>
                <a:sym typeface="Calibri"/>
              </a:rPr>
              <a:t>TSB ≥ 2 x ULN in plus ≥ 3 x ULN in </a:t>
            </a:r>
            <a:r>
              <a:rPr lang="en-US" dirty="0" smtClean="0">
                <a:ea typeface="Calibri"/>
                <a:cs typeface="Calibri"/>
                <a:sym typeface="Calibri"/>
              </a:rPr>
              <a:t>ALT and no or minimal elevations in ALP</a:t>
            </a:r>
          </a:p>
          <a:p>
            <a:pPr>
              <a:spcBef>
                <a:spcPts val="560"/>
              </a:spcBef>
              <a:buClr>
                <a:schemeClr val="dk1"/>
              </a:buClr>
              <a:buSzPts val="2800"/>
            </a:pPr>
            <a:endParaRPr lang="en-US" dirty="0"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0A25-24F7-4C49-B11E-EFB9A88052F2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3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996287" y="13648"/>
            <a:ext cx="736980" cy="1600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Mild elevations in ALT may be transient, due to adaptation</a:t>
            </a:r>
          </a:p>
          <a:p>
            <a:r>
              <a:rPr lang="en-US" dirty="0"/>
              <a:t>Patients with prior  elevations of liver enzymes : ULN replaced with mean baseline level.</a:t>
            </a:r>
          </a:p>
          <a:p>
            <a:r>
              <a:rPr lang="en-US" dirty="0"/>
              <a:t>Isolated </a:t>
            </a:r>
            <a:r>
              <a:rPr lang="en-US" dirty="0" err="1"/>
              <a:t>hyperbilirubinemia</a:t>
            </a:r>
            <a:r>
              <a:rPr lang="en-US" dirty="0"/>
              <a:t> is not DILI </a:t>
            </a:r>
          </a:p>
          <a:p>
            <a:r>
              <a:rPr lang="en-US" dirty="0"/>
              <a:t>Isolated elevation of γ-</a:t>
            </a:r>
            <a:r>
              <a:rPr lang="en-US" dirty="0" err="1"/>
              <a:t>glutamyl</a:t>
            </a:r>
            <a:r>
              <a:rPr lang="en-US" dirty="0"/>
              <a:t> </a:t>
            </a:r>
            <a:r>
              <a:rPr lang="en-US" dirty="0" err="1"/>
              <a:t>transferase</a:t>
            </a:r>
            <a:r>
              <a:rPr lang="en-US" dirty="0"/>
              <a:t> is </a:t>
            </a:r>
            <a:r>
              <a:rPr lang="en-US" dirty="0" smtClean="0"/>
              <a:t>insufficient</a:t>
            </a:r>
          </a:p>
          <a:p>
            <a:r>
              <a:rPr lang="en-US" dirty="0" smtClean="0"/>
              <a:t>Patients with elevated ALP due to liver injury in absence of bone pathology are typically </a:t>
            </a:r>
            <a:r>
              <a:rPr lang="en-US" dirty="0" err="1" smtClean="0"/>
              <a:t>accompained</a:t>
            </a:r>
            <a:r>
              <a:rPr lang="en-US" dirty="0" smtClean="0"/>
              <a:t> by elevation in GGT</a:t>
            </a:r>
          </a:p>
          <a:p>
            <a:r>
              <a:rPr lang="en-US" dirty="0" smtClean="0"/>
              <a:t>Serum  ALT  has more liver specificity, in alcoholic liver disease or </a:t>
            </a:r>
            <a:r>
              <a:rPr lang="en-US" dirty="0" err="1" smtClean="0"/>
              <a:t>cirrhosis..AST</a:t>
            </a:r>
            <a:r>
              <a:rPr lang="en-US" dirty="0" smtClean="0"/>
              <a:t>&gt;</a:t>
            </a:r>
            <a:r>
              <a:rPr lang="en-US" dirty="0" err="1" smtClean="0"/>
              <a:t>ALT..under</a:t>
            </a:r>
            <a:r>
              <a:rPr lang="en-US" dirty="0" smtClean="0"/>
              <a:t> these circumstances  AST acts as more sensitive marker of DILI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0A25-24F7-4C49-B11E-EFB9A88052F2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7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</a:t>
            </a:r>
          </a:p>
          <a:p>
            <a:r>
              <a:rPr lang="en-US" dirty="0" smtClean="0"/>
              <a:t>Sex</a:t>
            </a:r>
          </a:p>
          <a:p>
            <a:r>
              <a:rPr lang="en-US" dirty="0" smtClean="0"/>
              <a:t>Race</a:t>
            </a:r>
          </a:p>
          <a:p>
            <a:r>
              <a:rPr lang="en-US" dirty="0" smtClean="0"/>
              <a:t>Alcohol</a:t>
            </a:r>
          </a:p>
          <a:p>
            <a:r>
              <a:rPr lang="en-US" dirty="0" smtClean="0"/>
              <a:t>Pregnancy</a:t>
            </a:r>
          </a:p>
          <a:p>
            <a:r>
              <a:rPr lang="en-US" dirty="0" smtClean="0"/>
              <a:t>Comorbidities</a:t>
            </a:r>
          </a:p>
          <a:p>
            <a:r>
              <a:rPr lang="en-US" dirty="0" smtClean="0"/>
              <a:t>Dose and hepatic drug metabolism</a:t>
            </a:r>
          </a:p>
          <a:p>
            <a:r>
              <a:rPr lang="en-US" dirty="0" err="1" smtClean="0"/>
              <a:t>Lipophilicity</a:t>
            </a:r>
            <a:endParaRPr lang="en-US" dirty="0" smtClean="0"/>
          </a:p>
          <a:p>
            <a:r>
              <a:rPr lang="en-US" dirty="0" smtClean="0"/>
              <a:t>Concomitant </a:t>
            </a:r>
            <a:r>
              <a:rPr lang="en-US" dirty="0" err="1" smtClean="0"/>
              <a:t>drugs,potential</a:t>
            </a:r>
            <a:r>
              <a:rPr lang="en-US" dirty="0" smtClean="0"/>
              <a:t> interactions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0A25-24F7-4C49-B11E-EFB9A88052F2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7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DILI: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0A25-24F7-4C49-B11E-EFB9A88052F2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" t="-1817" b="62953"/>
          <a:stretch/>
        </p:blipFill>
        <p:spPr>
          <a:xfrm>
            <a:off x="1746913" y="1978923"/>
            <a:ext cx="8218258" cy="1897038"/>
          </a:xfrm>
        </p:spPr>
      </p:pic>
      <p:pic>
        <p:nvPicPr>
          <p:cNvPr id="1026" name="Picture 2" descr="C:\Users\user\Desktop\DILI PICS\Screenshot_20240320_182123_OneDriv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83"/>
          <a:stretch/>
        </p:blipFill>
        <p:spPr bwMode="auto">
          <a:xfrm>
            <a:off x="1746912" y="4135263"/>
            <a:ext cx="8175009" cy="185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97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323833"/>
          </a:xfrm>
        </p:spPr>
        <p:txBody>
          <a:bodyPr/>
          <a:lstStyle/>
          <a:p>
            <a:r>
              <a:rPr lang="en-US" dirty="0" smtClean="0"/>
              <a:t>MECHANISM: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0A25-24F7-4C49-B11E-EFB9A88052F2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12" y="1453662"/>
            <a:ext cx="7977188" cy="5111261"/>
          </a:xfrm>
        </p:spPr>
      </p:pic>
    </p:spTree>
    <p:extLst>
      <p:ext uri="{BB962C8B-B14F-4D97-AF65-F5344CB8AC3E}">
        <p14:creationId xmlns:p14="http://schemas.microsoft.com/office/powerpoint/2010/main" val="361342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491</TotalTime>
  <Words>1013</Words>
  <Application>Microsoft Office PowerPoint</Application>
  <PresentationFormat>Custom</PresentationFormat>
  <Paragraphs>192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Executive</vt:lpstr>
      <vt:lpstr>DRUG INDUCED LIVER INJURY</vt:lpstr>
      <vt:lpstr>INTRODUCTION</vt:lpstr>
      <vt:lpstr>PowerPoint Presentation</vt:lpstr>
      <vt:lpstr>ADAPTATION:</vt:lpstr>
      <vt:lpstr>DEFINITION:</vt:lpstr>
      <vt:lpstr>PowerPoint Presentation</vt:lpstr>
      <vt:lpstr>RISK FACTORS:</vt:lpstr>
      <vt:lpstr>TYPES OF DILI:</vt:lpstr>
      <vt:lpstr>MECHANISM:</vt:lpstr>
      <vt:lpstr>MECHANISM OF IDIOSYNCRATIC REACTION</vt:lpstr>
      <vt:lpstr>TYPES OF LIVER INJURY:</vt:lpstr>
      <vt:lpstr>PowerPoint Presentation</vt:lpstr>
      <vt:lpstr>GRADING OF DILI:</vt:lpstr>
      <vt:lpstr>RUCAM SCALE</vt:lpstr>
      <vt:lpstr>PowerPoint Presentation</vt:lpstr>
      <vt:lpstr>R-value</vt:lpstr>
      <vt:lpstr>PowerPoint Presentation</vt:lpstr>
      <vt:lpstr>HY’S RULE</vt:lpstr>
      <vt:lpstr>DIAGNOSIS:</vt:lpstr>
      <vt:lpstr>IMAGING</vt:lpstr>
      <vt:lpstr>BIOPSY</vt:lpstr>
      <vt:lpstr>PowerPoint Presentation</vt:lpstr>
      <vt:lpstr>DILI IN INDIA</vt:lpstr>
      <vt:lpstr>PowerPoint Presentation</vt:lpstr>
      <vt:lpstr>PREVENTION &amp;MANAGEMENT</vt:lpstr>
      <vt:lpstr>ATT induced hepatotoxicity</vt:lpstr>
      <vt:lpstr>RIFAMPICIN</vt:lpstr>
      <vt:lpstr>pyrazinamide</vt:lpstr>
      <vt:lpstr>PowerPoint Presentation</vt:lpstr>
      <vt:lpstr>PowerPoint Presentation</vt:lpstr>
      <vt:lpstr>Reintroduction of drugs</vt:lpstr>
      <vt:lpstr>Reintroduction regimen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Dr PERUMAL P</dc:creator>
  <cp:lastModifiedBy>user</cp:lastModifiedBy>
  <cp:revision>95</cp:revision>
  <dcterms:created xsi:type="dcterms:W3CDTF">2024-01-30T16:33:07Z</dcterms:created>
  <dcterms:modified xsi:type="dcterms:W3CDTF">2024-03-20T16:34:42Z</dcterms:modified>
</cp:coreProperties>
</file>