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7"/>
  </p:notesMasterIdLst>
  <p:sldIdLst>
    <p:sldId id="373" r:id="rId2"/>
    <p:sldId id="374" r:id="rId3"/>
    <p:sldId id="424" r:id="rId4"/>
    <p:sldId id="375" r:id="rId5"/>
    <p:sldId id="376" r:id="rId6"/>
    <p:sldId id="409" r:id="rId7"/>
    <p:sldId id="413" r:id="rId8"/>
    <p:sldId id="379" r:id="rId9"/>
    <p:sldId id="414" r:id="rId10"/>
    <p:sldId id="389" r:id="rId11"/>
    <p:sldId id="415" r:id="rId12"/>
    <p:sldId id="416" r:id="rId13"/>
    <p:sldId id="393" r:id="rId14"/>
    <p:sldId id="417" r:id="rId15"/>
    <p:sldId id="412" r:id="rId16"/>
  </p:sldIdLst>
  <p:sldSz cx="12192000" cy="6858000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3DB63-A7E7-472E-A141-62A283D3D63C}" v="5" dt="2024-01-08T17:50:33.177"/>
  </p1510:revLst>
</p1510:revInfo>
</file>

<file path=ppt/tableStyles.xml><?xml version="1.0" encoding="utf-8"?>
<a:tblStyleLst xmlns:a="http://schemas.openxmlformats.org/drawingml/2006/main" def="{5C22544A-7EE6-4342-B048-85BDC9FD1C3A}">
  <a:tblStyle styleId="{A7557346-DE98-48F2-AC2C-EDDF96D192F2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 b="off" i="off"/>
      <a:tcStyle>
        <a:tcBdr/>
        <a:fill>
          <a:solidFill>
            <a:srgbClr val="CCCC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CCC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485B72F-A2E7-431A-9601-1F837841484C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CCC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CCCC"/>
          </a:solidFill>
        </a:fill>
      </a:tcStyle>
    </a:band1V>
    <a:band2V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92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3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7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0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3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3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38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6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6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7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1048729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30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63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6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8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  <p:sp>
        <p:nvSpPr>
          <p:cNvPr id="1048720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21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</a:lvl2pPr>
            <a:lvl3pPr marL="914400" indent="0">
              <a:buFontTx/>
              <a:buNone/>
            </a:lvl3pPr>
            <a:lvl4pPr marL="1371600" indent="0">
              <a:buFontTx/>
              <a:buNone/>
            </a:lvl4pPr>
            <a:lvl5pPr marL="1828800" indent="0">
              <a:buFontTx/>
              <a:buNone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487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76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4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8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8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45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48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65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5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62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79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78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83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8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73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733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6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Google Shape;164;p18"/>
          <p:cNvSpPr txBox="1">
            <a:spLocks noGrp="1"/>
          </p:cNvSpPr>
          <p:nvPr>
            <p:ph type="ctrTitle"/>
          </p:nvPr>
        </p:nvSpPr>
        <p:spPr>
          <a:xfrm>
            <a:off x="4312117" y="154005"/>
            <a:ext cx="7427495" cy="27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Century Gothic"/>
              <a:buNone/>
            </a:pPr>
            <a:r>
              <a:rPr lang="en-US" sz="6000" dirty="0" err="1">
                <a:latin typeface="Algerian" panose="04020705040A02060702" pitchFamily="82" charset="0"/>
              </a:rPr>
              <a:t>KAALa</a:t>
            </a:r>
            <a:r>
              <a:rPr lang="en-US" sz="6000" dirty="0">
                <a:latin typeface="Algerian" panose="04020705040A02060702" pitchFamily="82" charset="0"/>
              </a:rPr>
              <a:t>  PAANI</a:t>
            </a:r>
            <a:endParaRPr sz="6000" dirty="0">
              <a:latin typeface="Algerian" panose="04020705040A02060702" pitchFamily="82" charset="0"/>
            </a:endParaRPr>
          </a:p>
        </p:txBody>
      </p:sp>
      <p:sp>
        <p:nvSpPr>
          <p:cNvPr id="1048641" name="Subtitle 1"/>
          <p:cNvSpPr>
            <a:spLocks noGrp="1"/>
          </p:cNvSpPr>
          <p:nvPr>
            <p:ph type="subTitle" idx="1"/>
          </p:nvPr>
        </p:nvSpPr>
        <p:spPr>
          <a:xfrm>
            <a:off x="7086615" y="4523873"/>
            <a:ext cx="4417995" cy="198556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 : PROF. Dr. Natarajan M.D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: PROF. Dr.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Alag</a:t>
            </a: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Venkatesan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M.D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ASST.PROF :Dr. Suresh Kumar M.D</a:t>
            </a:r>
          </a:p>
          <a:p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Dr.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M.Subashini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C2AAA-4E75-496F-0EB8-734911C6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7" y="1408539"/>
            <a:ext cx="4417996" cy="49312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Google Shape;213;p27"/>
          <p:cNvSpPr txBox="1">
            <a:spLocks noGrp="1"/>
          </p:cNvSpPr>
          <p:nvPr>
            <p:ph idx="1"/>
          </p:nvPr>
        </p:nvSpPr>
        <p:spPr>
          <a:xfrm>
            <a:off x="2136807" y="683393"/>
            <a:ext cx="9827395" cy="57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IN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chemeClr val="tx1"/>
              </a:solidFill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3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PT-16.2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INR-1.1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APTT-36.4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VCTC-Non reactive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Viral markers-Negative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ESR-60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Quantitative CRP-34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Urine : Albumin-nil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Sugar-nil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sz="4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n-IN" sz="4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Granular cast seen</a:t>
            </a:r>
            <a:endParaRPr lang="en-IN" sz="4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en-IN" sz="3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endParaRPr lang="en-IN" sz="3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E852-0BF9-AE6A-9156-CDCEA35A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79" y="644892"/>
            <a:ext cx="9531433" cy="12601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USG ABDOMEN AND PELVIS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BADE0D-6EED-A1DE-3D10-FEA3FBF39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6294" y="1600850"/>
            <a:ext cx="7394007" cy="5097732"/>
          </a:xfrm>
        </p:spPr>
      </p:pic>
    </p:spTree>
    <p:extLst>
      <p:ext uri="{BB962C8B-B14F-4D97-AF65-F5344CB8AC3E}">
        <p14:creationId xmlns:p14="http://schemas.microsoft.com/office/powerpoint/2010/main" val="187769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212D-EBF4-FFD7-F76C-484C8EDF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CHEST XRAY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32227-4BE3-C14D-FE34-4147AE24A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183" y="1327603"/>
            <a:ext cx="7136087" cy="5351493"/>
          </a:xfrm>
        </p:spPr>
      </p:pic>
    </p:spTree>
    <p:extLst>
      <p:ext uri="{BB962C8B-B14F-4D97-AF65-F5344CB8AC3E}">
        <p14:creationId xmlns:p14="http://schemas.microsoft.com/office/powerpoint/2010/main" val="71466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2627697" y="1414914"/>
            <a:ext cx="8876914" cy="481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ECG - Within normal limit</a:t>
            </a:r>
          </a:p>
          <a:p>
            <a:pPr marL="0" indent="0">
              <a:buNone/>
            </a:pP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ECHOCARDIOGRAPHY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No RWMA at rest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No pericardial effusion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Mild MR/trivial TR</a:t>
            </a:r>
          </a:p>
          <a:p>
            <a:pPr marL="0" indent="0"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EF-55%</a:t>
            </a:r>
          </a:p>
          <a:p>
            <a:pPr marL="0" indent="0">
              <a:buNone/>
            </a:pPr>
            <a:endParaRPr lang="en-IN" sz="2400" dirty="0"/>
          </a:p>
          <a:p>
            <a:pPr marL="0" indent="0">
              <a:buNone/>
            </a:pPr>
            <a:endParaRPr lang="en-IN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0242-0922-EA90-1695-F5B5A95F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 CHEST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B277F-85BA-B845-CC55-530F46017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081" y="1187460"/>
            <a:ext cx="6766684" cy="5287133"/>
          </a:xfrm>
        </p:spPr>
      </p:pic>
    </p:spTree>
    <p:extLst>
      <p:ext uri="{BB962C8B-B14F-4D97-AF65-F5344CB8AC3E}">
        <p14:creationId xmlns:p14="http://schemas.microsoft.com/office/powerpoint/2010/main" val="422252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0753B97-4102-CD16-6865-35B691EC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" y="169189"/>
            <a:ext cx="10992051" cy="651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170;p19"/>
          <p:cNvSpPr txBox="1">
            <a:spLocks noGrp="1"/>
          </p:cNvSpPr>
          <p:nvPr>
            <p:ph type="title"/>
          </p:nvPr>
        </p:nvSpPr>
        <p:spPr>
          <a:xfrm>
            <a:off x="1761423" y="624110"/>
            <a:ext cx="9743286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entury Gothic"/>
              <a:buNone/>
            </a:pPr>
            <a:r>
              <a:rPr lang="en-I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CHIEF COMPLAINTS</a:t>
            </a:r>
          </a:p>
        </p:txBody>
      </p:sp>
      <p:sp>
        <p:nvSpPr>
          <p:cNvPr id="1048645" name="Google Shape;171;p19"/>
          <p:cNvSpPr txBox="1">
            <a:spLocks noGrp="1"/>
          </p:cNvSpPr>
          <p:nvPr>
            <p:ph idx="1"/>
          </p:nvPr>
        </p:nvSpPr>
        <p:spPr>
          <a:xfrm>
            <a:off x="1903283" y="1876925"/>
            <a:ext cx="9743286" cy="468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4444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45 year male resident from </a:t>
            </a:r>
            <a:r>
              <a:rPr lang="en-IN" sz="2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Sellur</a:t>
            </a: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Madurai working as a tea master admitted on 3/1/24 with the complaints of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IN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fever for 5 days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generalized body pain for 5 days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IN" sz="25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IN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N" sz="3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8" indent="0">
              <a:buClr>
                <a:srgbClr val="0C0C0C"/>
              </a:buClr>
              <a:buSzPct val="100000"/>
              <a:buNone/>
            </a:pPr>
            <a:endParaRPr dirty="0">
              <a:solidFill>
                <a:srgbClr val="0C0C0C"/>
              </a:solidFill>
            </a:endParaRPr>
          </a:p>
          <a:p>
            <a:pPr marL="391478" lvl="0" indent="-285750" algn="l" rtl="0"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dirty="0">
              <a:solidFill>
                <a:srgbClr val="0C0C0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F4C2-8976-8D39-73AE-B3A35087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418" y="693018"/>
            <a:ext cx="9560309" cy="1211981"/>
          </a:xfrm>
        </p:spPr>
        <p:txBody>
          <a:bodyPr/>
          <a:lstStyle/>
          <a:p>
            <a:r>
              <a:rPr lang="en-I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 OF PRESENTING ILLNESS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26E4-E999-F717-9460-C3734977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1" y="2021305"/>
            <a:ext cx="9827393" cy="3889917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 was apparently normal since 30/12/23 then he developed history of fever, high grade associated with chills ,continuous in nature 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H/O generalized body pain for 4 days, gradually progressing in intensity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H/O vomiting for 2 days, non bilious non blood stained contained food particles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8" indent="0">
              <a:buSzPct val="100000"/>
              <a:buNone/>
            </a:pPr>
            <a:endParaRPr lang="en-US" dirty="0">
              <a:solidFill>
                <a:srgbClr val="0C0C0C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868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Google Shape;176;p20"/>
          <p:cNvSpPr txBox="1">
            <a:spLocks noGrp="1"/>
          </p:cNvSpPr>
          <p:nvPr>
            <p:ph idx="1"/>
          </p:nvPr>
        </p:nvSpPr>
        <p:spPr>
          <a:xfrm>
            <a:off x="1366787" y="0"/>
            <a:ext cx="10462661" cy="758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H/O passage of loose stools for 3 days,5-7 episodes/day ,not blood stained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H/O passage of high coloured urine +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H/O headache +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any bleeding manifestations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abdominal pain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cough with expectoration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chest pain/palpitation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jaundice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skin rash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reduced urine output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altered sensorium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seizure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181;p21"/>
          <p:cNvSpPr txBox="1">
            <a:spLocks noGrp="1"/>
          </p:cNvSpPr>
          <p:nvPr>
            <p:ph idx="1"/>
          </p:nvPr>
        </p:nvSpPr>
        <p:spPr>
          <a:xfrm>
            <a:off x="1578544" y="625642"/>
            <a:ext cx="9925960" cy="574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 HISTORY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     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H/O any comorbidities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No history of any previous surgeries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No H/O travel in recent period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No H/O any pet exposure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HISTORY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        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Takes mixed diet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Chronic smoker and alcoholic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Bladder and bowel habits normal before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2915-0469-2879-2242-19072FD1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99" y="770020"/>
            <a:ext cx="9752814" cy="1134979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EXAMINATION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666E-95EE-B3C6-7A6F-482F3525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798" y="1645920"/>
            <a:ext cx="9752814" cy="485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Pt   conscious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oriented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febrile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icteric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B/L subconjunctival </a:t>
            </a:r>
            <a:r>
              <a:rPr lang="en-I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hemorrhage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no pallor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no cyanosis/clubbing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no generalised lymphadenopathy 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no rash/eschar</a:t>
            </a:r>
          </a:p>
        </p:txBody>
      </p:sp>
    </p:spTree>
    <p:extLst>
      <p:ext uri="{BB962C8B-B14F-4D97-AF65-F5344CB8AC3E}">
        <p14:creationId xmlns:p14="http://schemas.microsoft.com/office/powerpoint/2010/main" val="171054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4CAD-DF9C-76FB-CCCF-FCA12481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23" y="624110"/>
            <a:ext cx="9743189" cy="128089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26BF-6F30-9C05-89D3-F3BB85F7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4" y="1636295"/>
            <a:ext cx="9865894" cy="427492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BP -110/70 mmHg in right upper limb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PR-96/min, regular rhythm, normal volume, no specific character, felt equally in all peripheral vessels, no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radioradial,radiofemoral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delay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SPO2-96% in RA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RR-19/min</a:t>
            </a:r>
          </a:p>
        </p:txBody>
      </p:sp>
    </p:spTree>
    <p:extLst>
      <p:ext uri="{BB962C8B-B14F-4D97-AF65-F5344CB8AC3E}">
        <p14:creationId xmlns:p14="http://schemas.microsoft.com/office/powerpoint/2010/main" val="279950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1857677" y="683394"/>
            <a:ext cx="9646936" cy="1221606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 EXAMINATION</a:t>
            </a:r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2550695" y="1597795"/>
            <a:ext cx="8953917" cy="50087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CVS-S1S2 heard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No murmur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RS-NVBS heard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Bilateral basal crackles present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P/A-Soft</a:t>
            </a:r>
          </a:p>
          <a:p>
            <a:pPr marL="0" indent="0">
              <a:buNone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Tender Hepatomegaly 3 cm below right costal margin</a:t>
            </a: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CNS-NFND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1F63-C9D9-9A68-D8B6-6E9DCC29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69" y="356135"/>
            <a:ext cx="9861344" cy="154886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CC5C8F4-67AF-055D-4FE3-08932FACE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566792"/>
              </p:ext>
            </p:extLst>
          </p:nvPr>
        </p:nvGraphicFramePr>
        <p:xfrm>
          <a:off x="1520792" y="991403"/>
          <a:ext cx="9861344" cy="5510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336">
                  <a:extLst>
                    <a:ext uri="{9D8B030D-6E8A-4147-A177-3AD203B41FA5}">
                      <a16:colId xmlns:a16="http://schemas.microsoft.com/office/drawing/2014/main" val="1229907663"/>
                    </a:ext>
                  </a:extLst>
                </a:gridCol>
                <a:gridCol w="2465336">
                  <a:extLst>
                    <a:ext uri="{9D8B030D-6E8A-4147-A177-3AD203B41FA5}">
                      <a16:colId xmlns:a16="http://schemas.microsoft.com/office/drawing/2014/main" val="1193320539"/>
                    </a:ext>
                  </a:extLst>
                </a:gridCol>
                <a:gridCol w="2465336">
                  <a:extLst>
                    <a:ext uri="{9D8B030D-6E8A-4147-A177-3AD203B41FA5}">
                      <a16:colId xmlns:a16="http://schemas.microsoft.com/office/drawing/2014/main" val="3110540348"/>
                    </a:ext>
                  </a:extLst>
                </a:gridCol>
                <a:gridCol w="2465336">
                  <a:extLst>
                    <a:ext uri="{9D8B030D-6E8A-4147-A177-3AD203B41FA5}">
                      <a16:colId xmlns:a16="http://schemas.microsoft.com/office/drawing/2014/main" val="1294736951"/>
                    </a:ext>
                  </a:extLst>
                </a:gridCol>
              </a:tblGrid>
              <a:tr h="423882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3/1/24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4/1/24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685894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93982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TC/HCT/PLT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6000/30/21000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8300/30/16000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16100/31/40000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406111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9471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33307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46206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470955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6423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11877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051415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457657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25691"/>
                  </a:ext>
                </a:extLst>
              </a:tr>
              <a:tr h="423882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Na/K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140/3.7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116/3.5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126/4.0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71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1574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PHYSCON</Template>
  <TotalTime>430</TotalTime>
  <Words>497</Words>
  <Application>Microsoft Office PowerPoint</Application>
  <PresentationFormat>Widescreen</PresentationFormat>
  <Paragraphs>145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Algerian</vt:lpstr>
      <vt:lpstr>Wingdings</vt:lpstr>
      <vt:lpstr>Wingdings 3</vt:lpstr>
      <vt:lpstr>Calibri</vt:lpstr>
      <vt:lpstr>Arial</vt:lpstr>
      <vt:lpstr>Century Gothic</vt:lpstr>
      <vt:lpstr>Wisp</vt:lpstr>
      <vt:lpstr>KAALa  PAANI</vt:lpstr>
      <vt:lpstr>CHIEF COMPLAINTS</vt:lpstr>
      <vt:lpstr>HISTORY OF PRESENTING ILLNESS</vt:lpstr>
      <vt:lpstr>PowerPoint Presentation</vt:lpstr>
      <vt:lpstr>PowerPoint Presentation</vt:lpstr>
      <vt:lpstr>GENERAL EXAMINATION</vt:lpstr>
      <vt:lpstr>VITALS</vt:lpstr>
      <vt:lpstr>SYSTEMIC EXAMINATION</vt:lpstr>
      <vt:lpstr>INVESTIGATIONS</vt:lpstr>
      <vt:lpstr>PowerPoint Presentation</vt:lpstr>
      <vt:lpstr>       USG ABDOMEN AND PELVIS</vt:lpstr>
      <vt:lpstr>CHEST XRAY</vt:lpstr>
      <vt:lpstr>PowerPoint Presentation</vt:lpstr>
      <vt:lpstr>CT CHEST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TIME DETECTION by imcu</dc:title>
  <dc:creator>subashini murugan</dc:creator>
  <cp:lastModifiedBy>Shibani Ilangovan</cp:lastModifiedBy>
  <cp:revision>15</cp:revision>
  <dcterms:created xsi:type="dcterms:W3CDTF">2024-01-08T18:06:32Z</dcterms:created>
  <dcterms:modified xsi:type="dcterms:W3CDTF">2024-01-09T15:52:23Z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4082e64734c54cf7921d7d965715da28</vt:lpwstr>
  </property>
</Properties>
</file>