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70" r:id="rId14"/>
    <p:sldId id="266" r:id="rId15"/>
    <p:sldId id="267" r:id="rId16"/>
    <p:sldId id="268" r:id="rId17"/>
    <p:sldId id="269" r:id="rId18"/>
    <p:sldId id="277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9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9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9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9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D5F1C-85D4-7B48-B778-C44A0BED09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CLINICOPATHOLOGICAL CONFERENCE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64E1D-E0EE-3949-8247-4712FC0288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45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0440-637E-7440-A152-D3305FD1D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Investigations contniued....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185D5-629D-984A-AD99-2FEF3F4BC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800"/>
              <a:t>USG of abdomen and graft kidney: Normal.</a:t>
            </a:r>
          </a:p>
          <a:p>
            <a:r>
              <a:rPr lang="en-IN" sz="2800"/>
              <a:t>Xray chest : Normal.</a:t>
            </a:r>
          </a:p>
          <a:p>
            <a:r>
              <a:rPr lang="en-IN" sz="2800"/>
              <a:t>Graft biopsy done. biopsy showed interstitial inflammation (i2), tubulitis (t2), and 10% interstitial fibrosis and tubular atrophy. Suggestive of Acute</a:t>
            </a:r>
            <a:r>
              <a:rPr lang="en-IN" sz="2800" b="1" i="1"/>
              <a:t> cell mediated rejection(Acmr)</a:t>
            </a:r>
            <a:r>
              <a:rPr lang="en-IN" sz="2800"/>
              <a:t> BANFF IA, C4D negative.</a:t>
            </a:r>
          </a:p>
          <a:p>
            <a:r>
              <a:rPr lang="en-IN" sz="2800"/>
              <a:t>Patient treated with iv methylprednisolone 500/250/250 mg
Graft function started improving.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133633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8E906-6179-5943-8BC9-7CC01BF8F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Two days later....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13249-BA37-B44E-8F97-C1D56DED0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/>
              <a:t>Intolerable abdominal pain,profuse vomiting ,small volume diarrhea and tenesmus.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Initiated on empirical antibiotics ,oral nitazoxanide .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Stool microbiological analysis was sent. Xray abdomen taken.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3C848782-EA65-534A-B364-9B9DC75E74FF}"/>
              </a:ext>
            </a:extLst>
          </p:cNvPr>
          <p:cNvSpPr/>
          <p:nvPr/>
        </p:nvSpPr>
        <p:spPr>
          <a:xfrm>
            <a:off x="5609879" y="3125391"/>
            <a:ext cx="486121" cy="634008"/>
          </a:xfrm>
          <a:prstGeom prst="downArrow">
            <a:avLst>
              <a:gd name="adj1" fmla="val 0"/>
              <a:gd name="adj2" fmla="val 130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619E4461-4443-D04E-BD1F-6B26F5EC9FFF}"/>
              </a:ext>
            </a:extLst>
          </p:cNvPr>
          <p:cNvSpPr/>
          <p:nvPr/>
        </p:nvSpPr>
        <p:spPr>
          <a:xfrm>
            <a:off x="5271568" y="4281290"/>
            <a:ext cx="1015949" cy="862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2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42154-6FC0-7A4B-8943-D5F152B9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ECFAB-FB41-2E4A-A87C-323D2B1A8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800"/>
              <a:t>Cmv Dna quantitative PCR was done-1330 copies.started on oral valgancicyclovir.</a:t>
            </a:r>
          </a:p>
          <a:p>
            <a:r>
              <a:rPr lang="en-IN" sz="2800" b="1" i="1"/>
              <a:t>Patient developed high grade fever spikes (+)and new onset dyspnea.</a:t>
            </a:r>
          </a:p>
          <a:p>
            <a:r>
              <a:rPr lang="en-IN" sz="2800"/>
              <a:t>Worsening of sepsis considered.Blood and urine cultures sent.Antibiotics escalated.chest imaging done.</a:t>
            </a:r>
          </a:p>
          <a:p>
            <a:r>
              <a:rPr lang="en-IN" sz="2800"/>
              <a:t>Immunosuppression was reduced.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3300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C6D1D-770E-D34C-BD20-FB745010E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E4448-EE30-E142-BBEE-C98579ED6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/>
              <a:t>Respiratory distress worsened.</a:t>
            </a:r>
          </a:p>
          <a:p>
            <a:r>
              <a:rPr lang="en-IN" sz="2800"/>
              <a:t>Started on non-invasive ventilation.</a:t>
            </a:r>
          </a:p>
          <a:p>
            <a:pPr marL="0" indent="0"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276180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3983-0870-F648-97C4-D0C1A2121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X ray abdomen:</a:t>
            </a:r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DA1D629F-F1FE-D741-A317-574D940BCF3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6734" r="16734"/>
          <a:stretch/>
        </p:blipFill>
        <p:spPr>
          <a:xfrm>
            <a:off x="6547870" y="1143000"/>
            <a:ext cx="4346349" cy="4572000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A134D12-5A33-774D-865A-5FC1C5E79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6855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2680C-83FC-DC40-AEDF-5876C0C10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Repeat X ray chest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54CAB34-F1B9-A841-9064-C0F3C97160E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6127" r="16127"/>
          <a:stretch/>
        </p:blipFill>
        <p:spPr>
          <a:xfrm>
            <a:off x="6547870" y="1143000"/>
            <a:ext cx="4489175" cy="4572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4EB3A-6C8D-9F47-953D-E336EAC57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08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4292B-B8CC-064D-BC59-4F1F8E8D7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Ct chest 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52BD88A-D130-7E46-9DFE-CB6C5A3397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575" r="-15219" b="-2800"/>
          <a:stretch/>
        </p:blipFill>
        <p:spPr>
          <a:xfrm>
            <a:off x="982266" y="2457251"/>
            <a:ext cx="7947422" cy="4257873"/>
          </a:xfrm>
        </p:spPr>
      </p:pic>
    </p:spTree>
    <p:extLst>
      <p:ext uri="{BB962C8B-B14F-4D97-AF65-F5344CB8AC3E}">
        <p14:creationId xmlns:p14="http://schemas.microsoft.com/office/powerpoint/2010/main" val="3377318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0502F-452F-8E49-A20D-32931B094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01DFB-095A-604A-B0A6-09F7477DE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800"/>
              <a:t>ATT and amphotericin b was started empirically.</a:t>
            </a:r>
          </a:p>
          <a:p>
            <a:r>
              <a:rPr lang="en-IN" sz="2800"/>
              <a:t>Tacrolimus and MMF were with held
After 3 days of ATT And Antifungal therapy,he further deteriorated.</a:t>
            </a:r>
          </a:p>
          <a:p>
            <a:r>
              <a:rPr lang="en-IN" sz="2800"/>
              <a:t>Tachypnea worsened.Had hemoptysis.HB dropped to 5 mg/dl. Sputum samples sent for analysis.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073168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AC358-7A8E-C24E-B26F-AAC6EB36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15880"/>
          </a:xfrm>
        </p:spPr>
        <p:txBody>
          <a:bodyPr/>
          <a:lstStyle/>
          <a:p>
            <a:r>
              <a:rPr lang="en-IN">
                <a:solidFill>
                  <a:schemeClr val="accent2"/>
                </a:solidFill>
              </a:rPr>
              <a:t>Patient Started on oral ivermectin but His condition deteriorated.He started to develop petechial rash Over the abdomen</a:t>
            </a:r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5200C69-BF57-7A45-A70D-53F13E253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9963" y="2603500"/>
            <a:ext cx="4556386" cy="3416300"/>
          </a:xfrm>
        </p:spPr>
      </p:pic>
    </p:spTree>
    <p:extLst>
      <p:ext uri="{BB962C8B-B14F-4D97-AF65-F5344CB8AC3E}">
        <p14:creationId xmlns:p14="http://schemas.microsoft.com/office/powerpoint/2010/main" val="738926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87AE-2A54-8549-AFE3-9BE9A40C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Stool microscopy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36B53A6-F636-D345-BF0C-A389B61EFFC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4105" r="24105"/>
          <a:stretch/>
        </p:blipFill>
        <p:spPr>
          <a:xfrm>
            <a:off x="6547870" y="1143000"/>
            <a:ext cx="4614239" cy="4572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7FAD2-D79D-B742-BE4B-18194DB31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N" sz="2000">
                <a:solidFill>
                  <a:schemeClr val="bg1"/>
                </a:solidFill>
              </a:rPr>
              <a:t> </a:t>
            </a: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2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A256-9634-014D-8377-DF3BA630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CHIEF COMPLAINTS: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8720-EFE0-F549-A563-8D38AA556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A 28 year old male came with complaints of vomiting and loss of appetite for past 5 days.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310079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EDFD0-2B7E-454B-BE95-20804888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Wet mount of sputum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1B70D19-EE00-DC47-AA01-2C40193B3F1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3974" r="23974"/>
          <a:stretch/>
        </p:blipFill>
        <p:spPr>
          <a:xfrm>
            <a:off x="6547870" y="1143000"/>
            <a:ext cx="4703536" cy="4572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2E1C7D-2103-8642-ADD2-51181B43E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7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5C7E-98B5-1746-8711-5B0784F4C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What next??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EF5D7-E411-C541-9915-BDA39287EF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1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01E7C-36FD-C241-B17D-D01BB27C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History of presenting illness: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5CF10-1D95-254E-BAF1-B721D81FF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3200"/>
              <a:t>Vomiting for 5 days.</a:t>
            </a:r>
          </a:p>
          <a:p>
            <a:pPr marL="0" indent="0">
              <a:buNone/>
            </a:pPr>
            <a:r>
              <a:rPr lang="en-IN" sz="2000"/>
              <a:t>4 episodes per day.Vomitus contains food particles .not blood stained.non bilious.non projectile.</a:t>
            </a:r>
          </a:p>
          <a:p>
            <a:r>
              <a:rPr lang="en-IN" sz="3200"/>
              <a:t>Loss of apeitite for 5 days.</a:t>
            </a:r>
          </a:p>
          <a:p>
            <a:r>
              <a:rPr lang="en-IN" sz="2400"/>
              <a:t>No Abdominal pain
No fever
No Malena /hematemesis
No cough/breathlessness/hemoptysis</a:t>
            </a:r>
          </a:p>
          <a:p>
            <a:pPr marL="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2058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6171-5BF1-F14D-8E38-45633D98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2FEA0-D762-8D47-B5A5-FC9F2D73B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36" y="2490787"/>
            <a:ext cx="8825659" cy="7555707"/>
          </a:xfrm>
        </p:spPr>
        <p:txBody>
          <a:bodyPr>
            <a:normAutofit/>
          </a:bodyPr>
          <a:lstStyle/>
          <a:p>
            <a:r>
              <a:rPr lang="en-IN" sz="2400"/>
              <a:t>No chestpain/syncope/paplpiatation
No headache/seizure/loss of consciousness.</a:t>
            </a:r>
          </a:p>
          <a:p>
            <a:r>
              <a:rPr lang="en-IN" sz="2400"/>
              <a:t>No H/o Hematuria/oliguria
No H/o blurring of vision
No H/o yellowish discolouration of skin/sclera
No H/o swelling of limbs
</a:t>
            </a:r>
          </a:p>
          <a:p>
            <a:pPr marL="0" indent="0">
              <a:buNone/>
            </a:pP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425699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59FB-1198-4945-BCF3-060A607C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PAST HISTORY: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68E1-1A42-4F41-9448-C0BC0D154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3200"/>
              <a:t> Patient had undergone one haplomatch type live related renal transplant 3 years ago, with his mother as donor.</a:t>
            </a:r>
          </a:p>
          <a:p>
            <a:r>
              <a:rPr lang="en-IN" sz="3200"/>
              <a:t>He had been doing quite well since his transplant, with a nadir creatinine of 1.6 mg/dL
 He was on triple immunosuppressive therapy comprising prednisolone 7.5 mg/day, mycophenolate mofetil (MMF) 1 g/day and tacrolimus 4.5 mg/day.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57080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26916-C450-5949-AB31-05D16EF6C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General examination: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67D42-0B5C-D644-ABB2-3F56FB050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/>
              <a:t>On examination
                            Conscious
                             Oriented
                             Afebrile.   </a:t>
            </a:r>
          </a:p>
          <a:p>
            <a:pPr marL="0" indent="0">
              <a:buNone/>
            </a:pPr>
            <a:r>
              <a:rPr lang="en-IN" sz="2400"/>
              <a:t>                             No pallor/pedal edema
                             No cyanosis/clubbing.</a:t>
            </a:r>
          </a:p>
          <a:p>
            <a:pPr marL="0" indent="0">
              <a:buNone/>
            </a:pPr>
            <a:r>
              <a:rPr lang="en-IN" sz="2400"/>
              <a:t>                             No generalized lymphadenopathy.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38849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7A73-3743-A641-A41C-7CF057DD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Systemic examination: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F4A6C-BFF2-164B-93E8-75D660D6E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/>
              <a:t>Cvs: S1S2 heard.</a:t>
            </a:r>
          </a:p>
          <a:p>
            <a:r>
              <a:rPr lang="en-IN" sz="2800"/>
              <a:t>Rs: Bilateral air entry present.NVBS(+).</a:t>
            </a:r>
          </a:p>
          <a:p>
            <a:r>
              <a:rPr lang="en-IN" sz="2800"/>
              <a:t>CNS: Consciuos oriented.NFND.</a:t>
            </a:r>
          </a:p>
          <a:p>
            <a:r>
              <a:rPr lang="en-IN" sz="2800"/>
              <a:t>P/A: Non tender .No organomegaly.</a:t>
            </a:r>
          </a:p>
          <a:p>
            <a:pPr marL="0" indent="0"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7211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9AE6-CD61-D041-97E4-2BD43F592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Investigations: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686C8-B09D-0346-A044-2B3186A8C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/>
              <a:t>Complete blood count.</a:t>
            </a:r>
          </a:p>
          <a:p>
            <a:pPr marL="0" indent="0">
              <a:buNone/>
            </a:pPr>
            <a:r>
              <a:rPr lang="en-IN" sz="2800"/>
              <a:t>HB: 11.9 g/dl.  Tc : 10,600. DC: N60%/L30%/M5%/E5%. Platelet:2.10 lakhs.</a:t>
            </a:r>
          </a:p>
          <a:p>
            <a:r>
              <a:rPr lang="en-IN" sz="2800"/>
              <a:t>Urea: 65 .Creatinine:3.4.</a:t>
            </a:r>
          </a:p>
          <a:p>
            <a:r>
              <a:rPr lang="en-IN" sz="2800"/>
              <a:t>LFT: Normal.</a:t>
            </a:r>
          </a:p>
          <a:p>
            <a:r>
              <a:rPr lang="en-IN" sz="2800"/>
              <a:t>Urinalysis: Albumin :2 +; Blood :2+</a:t>
            </a:r>
          </a:p>
        </p:txBody>
      </p:sp>
    </p:spTree>
    <p:extLst>
      <p:ext uri="{BB962C8B-B14F-4D97-AF65-F5344CB8AC3E}">
        <p14:creationId xmlns:p14="http://schemas.microsoft.com/office/powerpoint/2010/main" val="4022373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71B98-E514-0E40-A090-A0A307A5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E2B2A-E4EF-9742-8D02-3942BB845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Vctc: Negative.</a:t>
            </a:r>
          </a:p>
          <a:p>
            <a:r>
              <a:rPr lang="en-IN" sz="3200"/>
              <a:t>Viral markers : Non reactive
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378403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Ion Boardroom</vt:lpstr>
      <vt:lpstr>CLINICOPATHOLOGICAL CONFERENCE</vt:lpstr>
      <vt:lpstr>CHIEF COMPLAINTS:</vt:lpstr>
      <vt:lpstr>History of presenting illness:</vt:lpstr>
      <vt:lpstr>PowerPoint Presentation</vt:lpstr>
      <vt:lpstr>PAST HISTORY:</vt:lpstr>
      <vt:lpstr>General examination:</vt:lpstr>
      <vt:lpstr>Systemic examination:</vt:lpstr>
      <vt:lpstr>Investigations:</vt:lpstr>
      <vt:lpstr>PowerPoint Presentation</vt:lpstr>
      <vt:lpstr>Investigations contniued....</vt:lpstr>
      <vt:lpstr>Two days later....</vt:lpstr>
      <vt:lpstr>PowerPoint Presentation</vt:lpstr>
      <vt:lpstr>PowerPoint Presentation</vt:lpstr>
      <vt:lpstr>X ray abdomen:</vt:lpstr>
      <vt:lpstr>Repeat X ray chest</vt:lpstr>
      <vt:lpstr>Ct chest </vt:lpstr>
      <vt:lpstr>PowerPoint Presentation</vt:lpstr>
      <vt:lpstr>Patient Started on oral ivermectin but His condition deteriorated.He started to develop petechial rash Over the abdomen</vt:lpstr>
      <vt:lpstr>Stool microscopy</vt:lpstr>
      <vt:lpstr>Wet mount of sputum</vt:lpstr>
      <vt:lpstr>What next??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CLINICOPATHOLOGICAL CONFERENCE</dc:title>
  <dc:creator>918220910386</dc:creator>
  <cp:lastModifiedBy>918220910386</cp:lastModifiedBy>
  <cp:revision>6</cp:revision>
  <dcterms:created xsi:type="dcterms:W3CDTF">2021-11-26T23:22:22Z</dcterms:created>
  <dcterms:modified xsi:type="dcterms:W3CDTF">2021-12-05T14:31:43Z</dcterms:modified>
</cp:coreProperties>
</file>