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7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3" autoAdjust="0"/>
  </p:normalViewPr>
  <p:slideViewPr>
    <p:cSldViewPr>
      <p:cViewPr varScale="1">
        <p:scale>
          <a:sx n="91" d="100"/>
          <a:sy n="91" d="100"/>
        </p:scale>
        <p:origin x="121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7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9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798DB-46F4-4E7F-8214-F604104794D0}" type="datetimeFigureOut">
              <a:rPr lang="en-IN" smtClean="0"/>
              <a:t>09-07-2024</a:t>
            </a:fld>
            <a:endParaRPr lang="en-IN"/>
          </a:p>
        </p:txBody>
      </p:sp>
      <p:sp>
        <p:nvSpPr>
          <p:cNvPr id="1048710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1048711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048712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1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8DA2D-719A-4E7C-92F1-BD0015C3E21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08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048609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A8DA2D-719A-4E7C-92F1-BD0015C3E21C}" type="slidenum">
              <a:rPr lang="en-IN" smtClean="0"/>
              <a:t>14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7" descr="Droplets-SD-Title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9" name="Picture 8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75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76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Picture 8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7" name="Picture 12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6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6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  <p:sp>
        <p:nvSpPr>
          <p:cNvPr id="1048668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48669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8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15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1" name="Picture 13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87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88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89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1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2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3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9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9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Picture 16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32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3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34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6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4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3" name="Picture 8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7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704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70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70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6" name="Picture 9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57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5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6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8" name="Picture 6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71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4" name="Picture 7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44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45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0" name="Picture 8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81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8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8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5" name="Picture 10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50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1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5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5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5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Picture 6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1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5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0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0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2" name="Picture 8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97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98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699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70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70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70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Picture 8" descr="Droplets-SD-Content-R1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626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48627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2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6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</p:spPr>
      </p:pic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E6162C7-28ED-4069-A2A2-B53D998771BC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9FF7C0A-AD4D-4C91-9557-6C5856F4AA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1077426" y="1346876"/>
            <a:ext cx="7380774" cy="1371599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POVERTY IN PLENTY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>
          <a:xfrm>
            <a:off x="2286000" y="3276600"/>
            <a:ext cx="5676888" cy="2397189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BY 1</a:t>
            </a:r>
            <a:r>
              <a:rPr lang="en-US" sz="1600" b="1" baseline="30000" dirty="0">
                <a:solidFill>
                  <a:srgbClr val="FF0000"/>
                </a:solidFill>
              </a:rPr>
              <a:t>ST</a:t>
            </a:r>
            <a:r>
              <a:rPr lang="en-US" sz="1600" b="1" dirty="0">
                <a:solidFill>
                  <a:srgbClr val="FF0000"/>
                </a:solidFill>
              </a:rPr>
              <a:t> MEDICAL UNIT</a:t>
            </a:r>
            <a:endParaRPr sz="14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                HOD &amp; CHIEF : </a:t>
            </a:r>
            <a:r>
              <a:rPr lang="en-US" sz="1600" b="1" dirty="0">
                <a:solidFill>
                  <a:schemeClr val="tx1"/>
                </a:solidFill>
              </a:rPr>
              <a:t>PROF.DR.M.NATARAJAN MD</a:t>
            </a:r>
            <a:endParaRPr sz="1400" b="1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       </a:t>
            </a:r>
            <a:r>
              <a:rPr lang="en-US" sz="1600" b="1" dirty="0">
                <a:solidFill>
                  <a:srgbClr val="FF0000"/>
                </a:solidFill>
              </a:rPr>
              <a:t>ASST PROF : </a:t>
            </a:r>
            <a:r>
              <a:rPr lang="en-US" sz="1600" b="1" dirty="0">
                <a:solidFill>
                  <a:schemeClr val="tx1"/>
                </a:solidFill>
              </a:rPr>
              <a:t>DR.PALANIKUMARAN MD D.DIAB</a:t>
            </a:r>
            <a:endParaRPr sz="1400" b="1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                          DR.VASANTHA KALYANI MD DCP</a:t>
            </a:r>
            <a:endParaRPr sz="1400" b="1" dirty="0">
              <a:solidFill>
                <a:schemeClr val="tx1"/>
              </a:solidFill>
            </a:endParaRPr>
          </a:p>
          <a:p>
            <a:r>
              <a:rPr lang="en-US" sz="1600" b="1" dirty="0">
                <a:solidFill>
                  <a:schemeClr val="tx1"/>
                </a:solidFill>
              </a:rPr>
              <a:t>            DR.SURESH KUMAR MD</a:t>
            </a:r>
            <a:endParaRPr sz="14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   PRESENTOR </a:t>
            </a:r>
            <a:r>
              <a:rPr lang="en-US" sz="1600" b="1" dirty="0">
                <a:solidFill>
                  <a:schemeClr val="tx1"/>
                </a:solidFill>
              </a:rPr>
              <a:t>:</a:t>
            </a:r>
            <a:r>
              <a:rPr lang="en-US" sz="1600" dirty="0">
                <a:solidFill>
                  <a:schemeClr val="tx1"/>
                </a:solidFill>
              </a:rPr>
              <a:t> DR.M.BOOBALAN (1</a:t>
            </a:r>
            <a:r>
              <a:rPr lang="en-US" sz="1600" baseline="30000" dirty="0">
                <a:solidFill>
                  <a:schemeClr val="tx1"/>
                </a:solidFill>
              </a:rPr>
              <a:t>st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yr</a:t>
            </a:r>
            <a:r>
              <a:rPr lang="en-US" sz="1600">
                <a:solidFill>
                  <a:schemeClr val="tx1"/>
                </a:solidFill>
              </a:rPr>
              <a:t> PG)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extBox 3"/>
          <p:cNvSpPr txBox="1"/>
          <p:nvPr/>
        </p:nvSpPr>
        <p:spPr>
          <a:xfrm>
            <a:off x="609600" y="304800"/>
            <a:ext cx="2410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INVESTIGATIONS</a:t>
            </a:r>
          </a:p>
        </p:txBody>
      </p:sp>
      <p:graphicFrame>
        <p:nvGraphicFramePr>
          <p:cNvPr id="4194305" name="Table 4"/>
          <p:cNvGraphicFramePr>
            <a:graphicFrameLocks noGrp="1"/>
          </p:cNvGraphicFramePr>
          <p:nvPr/>
        </p:nvGraphicFramePr>
        <p:xfrm>
          <a:off x="457200" y="932180"/>
          <a:ext cx="3657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15/06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20/06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WBC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7.12mil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6.73mil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HCt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plt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218000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286000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RBS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CREATININE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Sr.Na</a:t>
                      </a:r>
                      <a:r>
                        <a:rPr lang="en-US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Sr.K</a:t>
                      </a:r>
                      <a:r>
                        <a:rPr lang="en-US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419430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415926"/>
              </p:ext>
            </p:extLst>
          </p:nvPr>
        </p:nvGraphicFramePr>
        <p:xfrm>
          <a:off x="4648200" y="927264"/>
          <a:ext cx="3657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0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15/06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17/06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20/06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10.7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INDIRECT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SGOT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SGPT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T.PROTEIN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Sr.Albumin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Sr.Globulin</a:t>
                      </a:r>
                      <a:r>
                        <a:rPr lang="en-US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Uric acid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extBox 3"/>
          <p:cNvSpPr txBox="1"/>
          <p:nvPr/>
        </p:nvSpPr>
        <p:spPr>
          <a:xfrm>
            <a:off x="762000" y="685800"/>
            <a:ext cx="334258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FASTING LIPID PROFILE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         Chol-136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         TGL -132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         HDL – 40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D DIMER </a:t>
            </a:r>
            <a:r>
              <a:rPr lang="en-US" sz="2400" dirty="0"/>
              <a:t>– 1747 ng/ml</a:t>
            </a:r>
          </a:p>
          <a:p>
            <a:endParaRPr lang="en-US" sz="2400" dirty="0"/>
          </a:p>
          <a:p>
            <a:r>
              <a:rPr lang="en-US" sz="2400" dirty="0"/>
              <a:t>URINE ROUTINE</a:t>
            </a:r>
          </a:p>
          <a:p>
            <a:r>
              <a:rPr lang="en-US" sz="2400" dirty="0"/>
              <a:t>          ALB-Nil</a:t>
            </a:r>
          </a:p>
          <a:p>
            <a:r>
              <a:rPr lang="en-US" sz="2400" dirty="0"/>
              <a:t>          SUG-Nil</a:t>
            </a:r>
          </a:p>
          <a:p>
            <a:r>
              <a:rPr lang="en-US" sz="2400" dirty="0"/>
              <a:t>DEPOSITS-2 to 3 pus cells</a:t>
            </a:r>
          </a:p>
          <a:p>
            <a:endParaRPr lang="en-US" sz="2400" dirty="0"/>
          </a:p>
          <a:p>
            <a:r>
              <a:rPr lang="en-US" sz="2400" dirty="0"/>
              <a:t>VCTC- NR</a:t>
            </a:r>
          </a:p>
          <a:p>
            <a:r>
              <a:rPr lang="en-US" sz="2400" dirty="0"/>
              <a:t>VM- Negative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Content Placeholder 2"/>
          <p:cNvSpPr>
            <a:spLocks noGrp="1"/>
          </p:cNvSpPr>
          <p:nvPr>
            <p:ph idx="1"/>
          </p:nvPr>
        </p:nvSpPr>
        <p:spPr>
          <a:xfrm>
            <a:off x="685331" y="1153032"/>
            <a:ext cx="7773339" cy="4638170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ASCITIC FLUID ANALYSIS </a:t>
            </a:r>
            <a:r>
              <a:rPr lang="en-US" dirty="0"/>
              <a:t>– LOW PROTEIN, HIGH SAAG ASCITES </a:t>
            </a:r>
          </a:p>
          <a:p>
            <a:r>
              <a:rPr lang="en-US" dirty="0" err="1"/>
              <a:t>EcG</a:t>
            </a:r>
            <a:r>
              <a:rPr lang="en-US" dirty="0"/>
              <a:t>- 88/MIN </a:t>
            </a:r>
          </a:p>
          <a:p>
            <a:r>
              <a:rPr lang="en-US" dirty="0"/>
              <a:t>NORMAL SINUS RHYTHM </a:t>
            </a:r>
          </a:p>
          <a:p>
            <a:r>
              <a:rPr lang="en-US" dirty="0"/>
              <a:t>NORMAL AXIS </a:t>
            </a:r>
          </a:p>
          <a:p>
            <a:r>
              <a:rPr lang="en-US" b="1" dirty="0">
                <a:solidFill>
                  <a:srgbClr val="FF0000"/>
                </a:solidFill>
              </a:rPr>
              <a:t>ECHO </a:t>
            </a:r>
            <a:r>
              <a:rPr lang="en-US" dirty="0"/>
              <a:t>–</a:t>
            </a:r>
          </a:p>
          <a:p>
            <a:r>
              <a:rPr lang="en-US" dirty="0"/>
              <a:t>EF -70%, </a:t>
            </a:r>
          </a:p>
          <a:p>
            <a:r>
              <a:rPr lang="en-US" dirty="0"/>
              <a:t>NO RWMA AT REST</a:t>
            </a:r>
          </a:p>
          <a:p>
            <a:r>
              <a:rPr lang="en-US" dirty="0"/>
              <a:t>MILD MR,</a:t>
            </a:r>
          </a:p>
          <a:p>
            <a:r>
              <a:rPr lang="en-US" dirty="0"/>
              <a:t> GRADE 1 LV DIASTOLIC DYSFUNCTION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"/>
          <p:cNvPicPr>
            <a:picLocks noChangeAspect="1"/>
          </p:cNvPicPr>
          <p:nvPr/>
        </p:nvPicPr>
        <p:blipFill rotWithShape="1">
          <a:blip r:embed="rId2"/>
          <a:srcRect l="15000" t="18817" r="15833" b="17703"/>
          <a:stretch>
            <a:fillRect/>
          </a:stretch>
        </p:blipFill>
        <p:spPr>
          <a:xfrm rot="5400000">
            <a:off x="1066799" y="762001"/>
            <a:ext cx="6781802" cy="541019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2"/>
          <p:cNvPicPr>
            <a:picLocks noChangeAspect="1"/>
          </p:cNvPicPr>
          <p:nvPr/>
        </p:nvPicPr>
        <p:blipFill rotWithShape="1">
          <a:blip r:embed="rId3"/>
          <a:srcRect l="6666" t="8794" r="15001" b="3225"/>
          <a:stretch>
            <a:fillRect/>
          </a:stretch>
        </p:blipFill>
        <p:spPr>
          <a:xfrm rot="16200000">
            <a:off x="1157748" y="608985"/>
            <a:ext cx="6828503" cy="560070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Content Placeholder 2"/>
          <p:cNvSpPr>
            <a:spLocks noGrp="1"/>
          </p:cNvSpPr>
          <p:nvPr>
            <p:ph idx="1"/>
          </p:nvPr>
        </p:nvSpPr>
        <p:spPr>
          <a:xfrm>
            <a:off x="1371600" y="2667000"/>
            <a:ext cx="5034473" cy="913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            WHAT NEXT 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Content Placeholder 2"/>
          <p:cNvSpPr>
            <a:spLocks noGrp="1"/>
          </p:cNvSpPr>
          <p:nvPr>
            <p:ph idx="1"/>
          </p:nvPr>
        </p:nvSpPr>
        <p:spPr>
          <a:xfrm>
            <a:off x="304368" y="189359"/>
            <a:ext cx="8229600" cy="62768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A 60 year old female came with chief complaints of Abdomen distension for 2 months
       -Gradual onset, progressive
       -Not associated with pain</a:t>
            </a:r>
            <a:endParaRPr lang="en-IN" sz="1600" dirty="0"/>
          </a:p>
          <a:p>
            <a:r>
              <a:rPr lang="en-IN" sz="1600" dirty="0"/>
              <a:t>   H/O </a:t>
            </a:r>
            <a:r>
              <a:rPr lang="en-US" sz="1600" dirty="0"/>
              <a:t>swelling of both legs for 1 month</a:t>
            </a:r>
          </a:p>
          <a:p>
            <a:pPr marL="0" indent="0">
              <a:buNone/>
            </a:pPr>
            <a:r>
              <a:rPr lang="en-US" sz="1600" dirty="0"/>
              <a:t>        -Gradual onset </a:t>
            </a:r>
            <a:r>
              <a:rPr lang="en-US" sz="1600" dirty="0" err="1"/>
              <a:t>progresive</a:t>
            </a:r>
            <a:r>
              <a:rPr lang="en-US" sz="1600" dirty="0"/>
              <a:t> </a:t>
            </a:r>
            <a:r>
              <a:rPr lang="en-US" sz="1600" dirty="0" err="1"/>
              <a:t>upto</a:t>
            </a:r>
            <a:r>
              <a:rPr lang="en-US" sz="1600" dirty="0"/>
              <a:t> midthigh
        -</a:t>
            </a:r>
            <a:r>
              <a:rPr lang="en-US" sz="1600" dirty="0" err="1"/>
              <a:t>associateD</a:t>
            </a:r>
            <a:r>
              <a:rPr lang="en-US" sz="1600" dirty="0"/>
              <a:t> WITH PAIN</a:t>
            </a:r>
          </a:p>
          <a:p>
            <a:r>
              <a:rPr lang="en-US" sz="1600" dirty="0"/>
              <a:t>   h/o breathing difficulty for 7 days</a:t>
            </a:r>
          </a:p>
          <a:p>
            <a:pPr marL="0" indent="0">
              <a:buNone/>
            </a:pPr>
            <a:r>
              <a:rPr lang="en-US" sz="1600" dirty="0"/>
              <a:t>         -aggravated on exertion</a:t>
            </a:r>
          </a:p>
          <a:p>
            <a:pPr marL="0" indent="0">
              <a:buNone/>
            </a:pPr>
            <a:r>
              <a:rPr lang="en-US" sz="1600" dirty="0"/>
              <a:t>         -relieved by rest</a:t>
            </a:r>
          </a:p>
          <a:p>
            <a:pPr marL="0" indent="0">
              <a:buNone/>
            </a:pPr>
            <a:r>
              <a:rPr lang="en-US" sz="1600" dirty="0"/>
              <a:t>         -NOT ASSOCIATED WITH orthopnea ,PND</a:t>
            </a:r>
          </a:p>
          <a:p>
            <a:r>
              <a:rPr lang="en-US" sz="1600" dirty="0"/>
              <a:t>   h/o reduced urine output</a:t>
            </a:r>
          </a:p>
          <a:p>
            <a:r>
              <a:rPr lang="en-US" sz="1600" dirty="0"/>
              <a:t>   No h/o chest pain, palpitation, GIDDINESS, SYNCOPE</a:t>
            </a:r>
          </a:p>
          <a:p>
            <a:pPr marL="0" indent="0">
              <a:buNone/>
            </a:pPr>
            <a:r>
              <a:rPr lang="en-US" sz="1600" dirty="0"/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H/O REDUCED URINE OUTPUT</a:t>
            </a:r>
          </a:p>
          <a:p>
            <a:r>
              <a:rPr lang="en-US" dirty="0"/>
              <a:t>NO H/O YELLOWISH DISCOLORATION OF EYES,SKIN</a:t>
            </a:r>
          </a:p>
          <a:p>
            <a:r>
              <a:rPr lang="en-US" dirty="0"/>
              <a:t>NO H/O EASY FATIGUABLITY </a:t>
            </a:r>
          </a:p>
          <a:p>
            <a:r>
              <a:rPr lang="en-US" dirty="0"/>
              <a:t>NO H/O FACIAL PUFFINESS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2"/>
          <p:cNvSpPr>
            <a:spLocks noGrp="1"/>
          </p:cNvSpPr>
          <p:nvPr>
            <p:ph idx="1"/>
          </p:nvPr>
        </p:nvSpPr>
        <p:spPr>
          <a:xfrm>
            <a:off x="369277" y="1166018"/>
            <a:ext cx="7939454" cy="4525963"/>
          </a:xfrm>
        </p:spPr>
        <p:txBody>
          <a:bodyPr>
            <a:normAutofit fontScale="60000" lnSpcReduction="20000"/>
          </a:bodyPr>
          <a:lstStyle/>
          <a:p>
            <a:pPr marL="0" indent="0">
              <a:buNone/>
            </a:pPr>
            <a:r>
              <a:rPr lang="en-US" sz="3900" b="1" dirty="0">
                <a:solidFill>
                  <a:srgbClr val="FF0000"/>
                </a:solidFill>
              </a:rPr>
              <a:t>PAST HISTORY:</a:t>
            </a:r>
          </a:p>
          <a:p>
            <a:r>
              <a:rPr lang="en-US" dirty="0"/>
              <a:t>        Not a known case of  DM/SHTN/BA/TB/THYROID DISORDER/CAD/CKD</a:t>
            </a:r>
          </a:p>
          <a:p>
            <a:r>
              <a:rPr lang="en-US" dirty="0"/>
              <a:t>        No h/o similar episodes in the past.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900" b="1" dirty="0">
                <a:solidFill>
                  <a:srgbClr val="FF0000"/>
                </a:solidFill>
              </a:rPr>
              <a:t>PERSONAL HISTORY:</a:t>
            </a:r>
          </a:p>
          <a:p>
            <a:r>
              <a:rPr lang="en-US" dirty="0"/>
              <a:t>       Mixed diet </a:t>
            </a:r>
          </a:p>
          <a:p>
            <a:r>
              <a:rPr lang="en-US" dirty="0"/>
              <a:t>       Normal bowel bladder habits </a:t>
            </a:r>
          </a:p>
          <a:p>
            <a:r>
              <a:rPr lang="en-US" dirty="0"/>
              <a:t>       Sleep pattern normal</a:t>
            </a:r>
          </a:p>
          <a:p>
            <a:r>
              <a:rPr lang="en-US" dirty="0"/>
              <a:t>       NO ADVERSE SOCIAL HABITS</a:t>
            </a:r>
          </a:p>
          <a:p>
            <a:pPr marL="0" indent="0">
              <a:buNone/>
            </a:pPr>
            <a:r>
              <a:rPr lang="en-IN" sz="3400" b="1" dirty="0" err="1">
                <a:solidFill>
                  <a:srgbClr val="FF0000"/>
                </a:solidFill>
              </a:rPr>
              <a:t>Menstru</a:t>
            </a:r>
            <a:r>
              <a:rPr lang="en-US" sz="3400" b="1" dirty="0">
                <a:solidFill>
                  <a:srgbClr val="FF0000"/>
                </a:solidFill>
              </a:rPr>
              <a:t>AL HISTORY:</a:t>
            </a:r>
            <a:endParaRPr lang="en-IN" sz="3400" b="1" dirty="0">
              <a:solidFill>
                <a:srgbClr val="FF0000"/>
              </a:solidFill>
            </a:endParaRPr>
          </a:p>
          <a:p>
            <a:r>
              <a:rPr lang="en-IN" b="1" dirty="0"/>
              <a:t>     </a:t>
            </a:r>
            <a:r>
              <a:rPr lang="en-US" dirty="0"/>
              <a:t>ATTAINED MENARCHE AT </a:t>
            </a:r>
            <a:r>
              <a:rPr lang="en-IN" b="1" dirty="0"/>
              <a:t> </a:t>
            </a:r>
            <a:r>
              <a:rPr lang="en-US" dirty="0"/>
              <a:t>13 YEARS, P2 L1</a:t>
            </a:r>
          </a:p>
          <a:p>
            <a:r>
              <a:rPr lang="en-US" dirty="0"/>
              <a:t>     </a:t>
            </a:r>
            <a:r>
              <a:rPr lang="en-IN" dirty="0"/>
              <a:t>Attained menopause 20 years back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5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On examination,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Pt</a:t>
            </a:r>
            <a:r>
              <a:rPr lang="en-US" dirty="0"/>
              <a:t> conscious</a:t>
            </a:r>
          </a:p>
          <a:p>
            <a:pPr marL="0" indent="0">
              <a:buNone/>
            </a:pPr>
            <a:r>
              <a:rPr lang="en-US" dirty="0"/>
              <a:t>                    oriented</a:t>
            </a:r>
          </a:p>
          <a:p>
            <a:pPr marL="0" indent="0">
              <a:buNone/>
            </a:pPr>
            <a:r>
              <a:rPr lang="en-US" dirty="0"/>
              <a:t>                    afebrile</a:t>
            </a:r>
          </a:p>
          <a:p>
            <a:pPr marL="0" indent="0">
              <a:buNone/>
            </a:pPr>
            <a:r>
              <a:rPr lang="en-US" dirty="0"/>
              <a:t>                    no pallor ,cyanosis, clubbing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     Mild icterus +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     B/L  pitting pedal edema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                no generalized lymphadenopathy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Vitals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    BP:140/90mmhg</a:t>
            </a:r>
          </a:p>
          <a:p>
            <a:pPr marL="0" indent="0">
              <a:buNone/>
            </a:pPr>
            <a:r>
              <a:rPr lang="en-US" dirty="0"/>
              <a:t>         PR:90/min</a:t>
            </a:r>
          </a:p>
          <a:p>
            <a:pPr marL="0" indent="0">
              <a:buNone/>
            </a:pPr>
            <a:r>
              <a:rPr lang="en-US" dirty="0"/>
              <a:t>         spo2:99%RA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Content Placeholder 2"/>
          <p:cNvSpPr>
            <a:spLocks noGrp="1"/>
          </p:cNvSpPr>
          <p:nvPr>
            <p:ph idx="1"/>
          </p:nvPr>
        </p:nvSpPr>
        <p:spPr>
          <a:xfrm>
            <a:off x="76200" y="-76200"/>
            <a:ext cx="8229600" cy="632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Systemic examination</a:t>
            </a:r>
          </a:p>
          <a:p>
            <a:pPr marL="0" indent="0">
              <a:buNone/>
            </a:pPr>
            <a:r>
              <a:rPr lang="en-US" sz="2400" dirty="0"/>
              <a:t>         CVS: S1S2 +, no murmur</a:t>
            </a:r>
          </a:p>
          <a:p>
            <a:pPr marL="0" indent="0">
              <a:buNone/>
            </a:pPr>
            <a:r>
              <a:rPr lang="en-US" sz="2400" dirty="0"/>
              <a:t>          RS:   BAE+</a:t>
            </a:r>
          </a:p>
          <a:p>
            <a:pPr marL="0" indent="0">
              <a:buNone/>
            </a:pPr>
            <a:r>
              <a:rPr lang="en-US" sz="2400" dirty="0"/>
              <a:t>                 Air entry decreased on basal areas</a:t>
            </a:r>
          </a:p>
          <a:p>
            <a:pPr marL="0" indent="0">
              <a:buNone/>
            </a:pPr>
            <a:r>
              <a:rPr lang="en-US" sz="2400" dirty="0"/>
              <a:t>         P/A:  Tense, uniformly distended</a:t>
            </a:r>
          </a:p>
          <a:p>
            <a:pPr marL="0" indent="0">
              <a:buNone/>
            </a:pPr>
            <a:r>
              <a:rPr lang="en-US" sz="2400" dirty="0"/>
              <a:t>                   </a:t>
            </a:r>
            <a:r>
              <a:rPr lang="en-US" sz="2400" dirty="0">
                <a:solidFill>
                  <a:srgbClr val="FF0000"/>
                </a:solidFill>
              </a:rPr>
              <a:t>fluid thrill +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                 abdominal wall edema+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                 Dilated veins+</a:t>
            </a:r>
          </a:p>
          <a:p>
            <a:pPr marL="0" indent="0">
              <a:buNone/>
            </a:pPr>
            <a:r>
              <a:rPr lang="en-US" sz="2400" dirty="0"/>
              <a:t>                   </a:t>
            </a:r>
            <a:r>
              <a:rPr lang="en-US" sz="2400" dirty="0" err="1"/>
              <a:t>hepatojugular</a:t>
            </a:r>
            <a:r>
              <a:rPr lang="en-US" sz="2400" dirty="0"/>
              <a:t> reflex absent</a:t>
            </a:r>
          </a:p>
          <a:p>
            <a:pPr marL="0" indent="0">
              <a:buNone/>
            </a:pPr>
            <a:r>
              <a:rPr lang="en-US" sz="2400" dirty="0"/>
              <a:t>   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Content Placeholder 2"/>
          <p:cNvSpPr>
            <a:spLocks noGrp="1"/>
          </p:cNvSpPr>
          <p:nvPr>
            <p:ph idx="1"/>
          </p:nvPr>
        </p:nvSpPr>
        <p:spPr>
          <a:xfrm>
            <a:off x="867081" y="568365"/>
            <a:ext cx="7803748" cy="483704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DISTANCE FROM </a:t>
            </a:r>
            <a:r>
              <a:rPr lang="en-US" dirty="0" err="1"/>
              <a:t>XIPHISTERNuM</a:t>
            </a:r>
            <a:r>
              <a:rPr lang="en-US" dirty="0"/>
              <a:t> TO PUBIC SYMPHYSIS – 33cm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xiphisternum  TO umbilicus - 18cm             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  umbilicus to pubic </a:t>
            </a:r>
            <a:r>
              <a:rPr lang="en-US" dirty="0" err="1"/>
              <a:t>symphysiS</a:t>
            </a:r>
            <a:r>
              <a:rPr lang="en-US" dirty="0"/>
              <a:t> - 15cm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  Right </a:t>
            </a:r>
            <a:r>
              <a:rPr lang="en-US" dirty="0" err="1"/>
              <a:t>spinoumbilical</a:t>
            </a:r>
            <a:r>
              <a:rPr lang="en-US" dirty="0"/>
              <a:t> distance - 24cm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  Left </a:t>
            </a:r>
            <a:r>
              <a:rPr lang="en-US" dirty="0" err="1"/>
              <a:t>spinoumbilical</a:t>
            </a:r>
            <a:r>
              <a:rPr lang="en-US" dirty="0"/>
              <a:t> distance - 24cm</a:t>
            </a:r>
          </a:p>
          <a:p>
            <a:r>
              <a:rPr lang="en-US" dirty="0"/>
              <a:t>   </a:t>
            </a:r>
            <a:r>
              <a:rPr lang="en-US" dirty="0" err="1"/>
              <a:t>Tanyol</a:t>
            </a:r>
            <a:r>
              <a:rPr lang="en-US" dirty="0"/>
              <a:t> sign - </a:t>
            </a:r>
            <a:r>
              <a:rPr lang="en-US" b="1" dirty="0">
                <a:solidFill>
                  <a:srgbClr val="FF0000"/>
                </a:solidFill>
              </a:rPr>
              <a:t>POSITIVE</a:t>
            </a:r>
          </a:p>
          <a:p>
            <a:r>
              <a:rPr lang="en-US" dirty="0"/>
              <a:t>DILATED VEINS + = FLOW AWAY FROM UMBILICUS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Content Placeholder 2"/>
          <p:cNvSpPr>
            <a:spLocks noGrp="1"/>
          </p:cNvSpPr>
          <p:nvPr>
            <p:ph idx="1"/>
          </p:nvPr>
        </p:nvSpPr>
        <p:spPr>
          <a:xfrm>
            <a:off x="685331" y="1132043"/>
            <a:ext cx="7773339" cy="4659159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CNS EXAMINATION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194304" name="Table 4"/>
          <p:cNvGraphicFramePr>
            <a:graphicFrameLocks noGrp="1"/>
          </p:cNvGraphicFramePr>
          <p:nvPr/>
        </p:nvGraphicFramePr>
        <p:xfrm>
          <a:off x="1786891" y="2017557"/>
          <a:ext cx="4863795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UPPERLIMB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LOWERLIMB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UPPERLIMB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LOWERLIMB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REFLEXES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UPPERLIMB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LOWEIMB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>
          <a:xfrm>
            <a:off x="685331" y="1106910"/>
            <a:ext cx="7773339" cy="4684291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Local examination :-</a:t>
            </a:r>
          </a:p>
          <a:p>
            <a:pPr marL="0" indent="0">
              <a:buNone/>
            </a:pPr>
            <a:r>
              <a:rPr lang="en-US" dirty="0"/>
              <a:t>   right lower limb- swelling, warmth, tenderness +</a:t>
            </a:r>
          </a:p>
          <a:p>
            <a:pPr marL="0" indent="0">
              <a:buNone/>
            </a:pPr>
            <a:r>
              <a:rPr lang="en-US" dirty="0"/>
              <a:t>   Left lower limb- swelling, warmth, tenderness +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607</Words>
  <Application>Microsoft Office PowerPoint</Application>
  <PresentationFormat>On-screen Show (4:3)</PresentationFormat>
  <Paragraphs>178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Tw Cen MT</vt:lpstr>
      <vt:lpstr>Droplet</vt:lpstr>
      <vt:lpstr>POVERTY IN PLENTY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Manoj Prabhu</cp:lastModifiedBy>
  <cp:revision>1</cp:revision>
  <dcterms:created xsi:type="dcterms:W3CDTF">2024-06-27T20:05:25Z</dcterms:created>
  <dcterms:modified xsi:type="dcterms:W3CDTF">2024-07-09T09:23:49Z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ac6cccc76f3f4c1eb50e64c22206bf51</vt:lpwstr>
  </property>
</Properties>
</file>