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71" r:id="rId15"/>
    <p:sldId id="268" r:id="rId16"/>
    <p:sldId id="273" r:id="rId17"/>
    <p:sldId id="269" r:id="rId18"/>
    <p:sldId id="270"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340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7300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29215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95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2776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2158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768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29555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8443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7276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1795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2042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8068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9619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3499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558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1467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7581569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761D-72DA-7FEA-530A-EE8D89F10571}"/>
              </a:ext>
            </a:extLst>
          </p:cNvPr>
          <p:cNvSpPr>
            <a:spLocks noGrp="1"/>
          </p:cNvSpPr>
          <p:nvPr>
            <p:ph type="ctrTitle"/>
          </p:nvPr>
        </p:nvSpPr>
        <p:spPr>
          <a:xfrm>
            <a:off x="2193162" y="1912336"/>
            <a:ext cx="7805676" cy="1424979"/>
          </a:xfrm>
        </p:spPr>
        <p:txBody>
          <a:bodyPr/>
          <a:lstStyle/>
          <a:p>
            <a:pPr algn="ctr"/>
            <a:r>
              <a:rPr lang="en-US" dirty="0"/>
              <a:t>JOURNAL CLUB </a:t>
            </a:r>
          </a:p>
        </p:txBody>
      </p:sp>
      <p:sp>
        <p:nvSpPr>
          <p:cNvPr id="3" name="Subtitle 2">
            <a:extLst>
              <a:ext uri="{FF2B5EF4-FFF2-40B4-BE49-F238E27FC236}">
                <a16:creationId xmlns:a16="http://schemas.microsoft.com/office/drawing/2014/main" id="{9CCC1587-138E-F98A-CA0A-A22E6E138E06}"/>
              </a:ext>
            </a:extLst>
          </p:cNvPr>
          <p:cNvSpPr>
            <a:spLocks noGrp="1"/>
          </p:cNvSpPr>
          <p:nvPr>
            <p:ph type="subTitle" idx="1"/>
          </p:nvPr>
        </p:nvSpPr>
        <p:spPr>
          <a:xfrm>
            <a:off x="5847433" y="3791925"/>
            <a:ext cx="6108225" cy="2320374"/>
          </a:xfrm>
        </p:spPr>
        <p:txBody>
          <a:bodyPr>
            <a:noAutofit/>
          </a:bodyPr>
          <a:lstStyle/>
          <a:p>
            <a:pPr algn="l"/>
            <a:r>
              <a:rPr lang="en-US" sz="2000" dirty="0"/>
              <a:t>By 5</a:t>
            </a:r>
            <a:r>
              <a:rPr lang="en-US" sz="2000" baseline="30000" dirty="0"/>
              <a:t>th</a:t>
            </a:r>
            <a:r>
              <a:rPr lang="en-US" sz="2000" dirty="0"/>
              <a:t> medical unit</a:t>
            </a:r>
          </a:p>
          <a:p>
            <a:pPr algn="l"/>
            <a:r>
              <a:rPr lang="en-US" sz="2000" dirty="0"/>
              <a:t>Chief: </a:t>
            </a:r>
            <a:r>
              <a:rPr lang="en-US" sz="2000" dirty="0" err="1"/>
              <a:t>Prof.Dr.A.Senthamarai</a:t>
            </a:r>
            <a:r>
              <a:rPr lang="en-US" sz="2000" dirty="0"/>
              <a:t> M.D.</a:t>
            </a:r>
          </a:p>
          <a:p>
            <a:pPr algn="l"/>
            <a:r>
              <a:rPr lang="en-US" sz="2000" dirty="0" err="1"/>
              <a:t>Asst</a:t>
            </a:r>
            <a:r>
              <a:rPr lang="en-US" sz="2000" dirty="0"/>
              <a:t> prof: </a:t>
            </a:r>
            <a:r>
              <a:rPr lang="en-US" sz="2000" dirty="0" err="1"/>
              <a:t>Dr.P.Sudha</a:t>
            </a:r>
            <a:r>
              <a:rPr lang="en-US" sz="2000" dirty="0"/>
              <a:t> M.D.</a:t>
            </a:r>
          </a:p>
          <a:p>
            <a:pPr algn="l"/>
            <a:r>
              <a:rPr lang="en-US" sz="2000" dirty="0"/>
              <a:t>                     </a:t>
            </a:r>
            <a:r>
              <a:rPr lang="en-US" sz="2000" dirty="0" err="1"/>
              <a:t>Dr.M.J.Senthil</a:t>
            </a:r>
            <a:r>
              <a:rPr lang="en-US" sz="2000" dirty="0"/>
              <a:t> </a:t>
            </a:r>
            <a:r>
              <a:rPr lang="en-US" sz="2000" dirty="0" err="1"/>
              <a:t>kumar</a:t>
            </a:r>
            <a:r>
              <a:rPr lang="en-US" sz="2000" dirty="0"/>
              <a:t> M.D.</a:t>
            </a:r>
          </a:p>
          <a:p>
            <a:pPr algn="l"/>
            <a:r>
              <a:rPr lang="en-US" sz="2000" dirty="0"/>
              <a:t>                     Dr.S.Sugadev M.D.</a:t>
            </a:r>
          </a:p>
          <a:p>
            <a:pPr algn="l"/>
            <a:r>
              <a:rPr lang="en-US" dirty="0" err="1"/>
              <a:t>Presentor</a:t>
            </a:r>
            <a:r>
              <a:rPr lang="en-US" dirty="0"/>
              <a:t> : </a:t>
            </a:r>
            <a:r>
              <a:rPr lang="en-US" dirty="0" err="1"/>
              <a:t>N.S.Srikantan</a:t>
            </a:r>
            <a:endParaRPr lang="en-US" sz="2000" dirty="0"/>
          </a:p>
        </p:txBody>
      </p:sp>
    </p:spTree>
    <p:extLst>
      <p:ext uri="{BB962C8B-B14F-4D97-AF65-F5344CB8AC3E}">
        <p14:creationId xmlns:p14="http://schemas.microsoft.com/office/powerpoint/2010/main" val="161706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83E0-0056-5D35-155B-9C9562E99EA4}"/>
              </a:ext>
            </a:extLst>
          </p:cNvPr>
          <p:cNvSpPr>
            <a:spLocks noGrp="1"/>
          </p:cNvSpPr>
          <p:nvPr>
            <p:ph type="title"/>
          </p:nvPr>
        </p:nvSpPr>
        <p:spPr/>
        <p:txBody>
          <a:bodyPr/>
          <a:lstStyle/>
          <a:p>
            <a:r>
              <a:rPr lang="en-US" dirty="0"/>
              <a:t>Endpoints </a:t>
            </a:r>
          </a:p>
        </p:txBody>
      </p:sp>
      <p:sp>
        <p:nvSpPr>
          <p:cNvPr id="3" name="Content Placeholder 2">
            <a:extLst>
              <a:ext uri="{FF2B5EF4-FFF2-40B4-BE49-F238E27FC236}">
                <a16:creationId xmlns:a16="http://schemas.microsoft.com/office/drawing/2014/main" id="{86033BA3-1427-539D-B20C-820E2B991782}"/>
              </a:ext>
            </a:extLst>
          </p:cNvPr>
          <p:cNvSpPr>
            <a:spLocks noGrp="1"/>
          </p:cNvSpPr>
          <p:nvPr>
            <p:ph idx="1"/>
          </p:nvPr>
        </p:nvSpPr>
        <p:spPr/>
        <p:txBody>
          <a:bodyPr>
            <a:normAutofit/>
          </a:bodyPr>
          <a:lstStyle/>
          <a:p>
            <a:r>
              <a:rPr lang="en-US" b="1" dirty="0"/>
              <a:t>Primary outcome</a:t>
            </a:r>
            <a:r>
              <a:rPr lang="en-US" dirty="0"/>
              <a:t> </a:t>
            </a:r>
          </a:p>
          <a:p>
            <a:pPr marL="0" indent="0">
              <a:buNone/>
            </a:pPr>
            <a:r>
              <a:rPr lang="en-US" dirty="0"/>
              <a:t> The occurrence of a major adverse cardiovascular event</a:t>
            </a:r>
          </a:p>
          <a:p>
            <a:r>
              <a:rPr lang="en-US" dirty="0"/>
              <a:t>myocardial infarction; </a:t>
            </a:r>
          </a:p>
          <a:p>
            <a:r>
              <a:rPr lang="en-US" dirty="0"/>
              <a:t>hospitalization for unstable angina; </a:t>
            </a:r>
          </a:p>
          <a:p>
            <a:r>
              <a:rPr lang="en-US" dirty="0"/>
              <a:t>stroke; </a:t>
            </a:r>
          </a:p>
          <a:p>
            <a:r>
              <a:rPr lang="en-US" dirty="0"/>
              <a:t>transient ischemic attack (TIA); </a:t>
            </a:r>
          </a:p>
          <a:p>
            <a:r>
              <a:rPr lang="en-US" dirty="0"/>
              <a:t>peripheral arterial ischemia; </a:t>
            </a:r>
          </a:p>
          <a:p>
            <a:r>
              <a:rPr lang="en-US" dirty="0"/>
              <a:t>revascularization of a coronary, carotid, or peripheral artery; </a:t>
            </a:r>
          </a:p>
          <a:p>
            <a:r>
              <a:rPr lang="en-US" dirty="0"/>
              <a:t>death from an undetermined cause.</a:t>
            </a:r>
          </a:p>
        </p:txBody>
      </p:sp>
    </p:spTree>
    <p:extLst>
      <p:ext uri="{BB962C8B-B14F-4D97-AF65-F5344CB8AC3E}">
        <p14:creationId xmlns:p14="http://schemas.microsoft.com/office/powerpoint/2010/main" val="302050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9133-6611-3768-608F-96E8BC17CFE1}"/>
              </a:ext>
            </a:extLst>
          </p:cNvPr>
          <p:cNvSpPr>
            <a:spLocks noGrp="1"/>
          </p:cNvSpPr>
          <p:nvPr>
            <p:ph type="title"/>
          </p:nvPr>
        </p:nvSpPr>
        <p:spPr/>
        <p:txBody>
          <a:bodyPr/>
          <a:lstStyle/>
          <a:p>
            <a:r>
              <a:rPr lang="en-US" dirty="0"/>
              <a:t>Secondary outcomes assessed</a:t>
            </a:r>
          </a:p>
        </p:txBody>
      </p:sp>
      <p:sp>
        <p:nvSpPr>
          <p:cNvPr id="3" name="Content Placeholder 2">
            <a:extLst>
              <a:ext uri="{FF2B5EF4-FFF2-40B4-BE49-F238E27FC236}">
                <a16:creationId xmlns:a16="http://schemas.microsoft.com/office/drawing/2014/main" id="{DAF4FB60-C756-8471-D51D-70676CE3CBB3}"/>
              </a:ext>
            </a:extLst>
          </p:cNvPr>
          <p:cNvSpPr>
            <a:spLocks noGrp="1"/>
          </p:cNvSpPr>
          <p:nvPr>
            <p:ph idx="1"/>
          </p:nvPr>
        </p:nvSpPr>
        <p:spPr>
          <a:xfrm>
            <a:off x="838200" y="1690688"/>
            <a:ext cx="10515600" cy="4351338"/>
          </a:xfrm>
        </p:spPr>
        <p:txBody>
          <a:bodyPr>
            <a:normAutofit/>
          </a:bodyPr>
          <a:lstStyle/>
          <a:p>
            <a:r>
              <a:rPr lang="en-US" dirty="0"/>
              <a:t>Key secondary outcomes assessed were</a:t>
            </a:r>
          </a:p>
          <a:p>
            <a:r>
              <a:rPr lang="en-US" dirty="0"/>
              <a:t>Time to death from any cause; </a:t>
            </a:r>
          </a:p>
          <a:p>
            <a:r>
              <a:rPr lang="en-US" dirty="0"/>
              <a:t>Time to occurrence of individual components of the primary outcome; </a:t>
            </a:r>
          </a:p>
          <a:p>
            <a:r>
              <a:rPr lang="en-US" dirty="0"/>
              <a:t>Assessment of LDL and non–high-density lipoprotein (non-HDL) cholesterol levels </a:t>
            </a:r>
          </a:p>
          <a:p>
            <a:r>
              <a:rPr lang="en-US" dirty="0"/>
              <a:t>targeted safety events - including incidence of diabetes mellitus and liver injury, myalgia, muscle weakness, or myopathy of grade 3 (inability to perform social activities) or grade 4 (disabling)</a:t>
            </a:r>
          </a:p>
          <a:p>
            <a:r>
              <a:rPr lang="en-US" dirty="0"/>
              <a:t>treatment-limitations</a:t>
            </a:r>
          </a:p>
        </p:txBody>
      </p:sp>
    </p:spTree>
    <p:extLst>
      <p:ext uri="{BB962C8B-B14F-4D97-AF65-F5344CB8AC3E}">
        <p14:creationId xmlns:p14="http://schemas.microsoft.com/office/powerpoint/2010/main" val="406781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CD67A6-F333-8EA7-9108-DD9A0E65B8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9111" y="442166"/>
            <a:ext cx="8733778" cy="5973668"/>
          </a:xfrm>
        </p:spPr>
      </p:pic>
    </p:spTree>
    <p:extLst>
      <p:ext uri="{BB962C8B-B14F-4D97-AF65-F5344CB8AC3E}">
        <p14:creationId xmlns:p14="http://schemas.microsoft.com/office/powerpoint/2010/main" val="34195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9AEF-A182-ECCE-CFEE-DED2EBC67560}"/>
              </a:ext>
            </a:extLst>
          </p:cNvPr>
          <p:cNvSpPr>
            <a:spLocks noGrp="1"/>
          </p:cNvSpPr>
          <p:nvPr>
            <p:ph type="title"/>
          </p:nvPr>
        </p:nvSpPr>
        <p:spPr/>
        <p:txBody>
          <a:bodyPr/>
          <a:lstStyle/>
          <a:p>
            <a:r>
              <a:rPr lang="en-US"/>
              <a:t>Results</a:t>
            </a:r>
          </a:p>
        </p:txBody>
      </p:sp>
      <p:sp>
        <p:nvSpPr>
          <p:cNvPr id="3" name="Content Placeholder 2">
            <a:extLst>
              <a:ext uri="{FF2B5EF4-FFF2-40B4-BE49-F238E27FC236}">
                <a16:creationId xmlns:a16="http://schemas.microsoft.com/office/drawing/2014/main" id="{3E19591B-84A0-35DC-C033-4FB8E5938C5A}"/>
              </a:ext>
            </a:extLst>
          </p:cNvPr>
          <p:cNvSpPr>
            <a:spLocks noGrp="1"/>
          </p:cNvSpPr>
          <p:nvPr>
            <p:ph idx="1"/>
          </p:nvPr>
        </p:nvSpPr>
        <p:spPr/>
        <p:txBody>
          <a:bodyPr/>
          <a:lstStyle/>
          <a:p>
            <a:r>
              <a:rPr lang="en-US" dirty="0"/>
              <a:t>Median age of participants: 50 years </a:t>
            </a:r>
          </a:p>
          <a:p>
            <a:r>
              <a:rPr lang="en-US" dirty="0"/>
              <a:t>Median CD4 count: 621 cells per cubic millimeter (448 to 827 interquartile range) </a:t>
            </a:r>
          </a:p>
          <a:p>
            <a:r>
              <a:rPr lang="en-US" dirty="0"/>
              <a:t>Median follow up duration – 5.1 years </a:t>
            </a:r>
          </a:p>
          <a:p>
            <a:r>
              <a:rPr lang="en-US" dirty="0"/>
              <a:t>Incidence of major cardiovascular event in </a:t>
            </a:r>
            <a:r>
              <a:rPr lang="en-US" dirty="0" err="1"/>
              <a:t>pitavastatin</a:t>
            </a:r>
            <a:r>
              <a:rPr lang="en-US" dirty="0"/>
              <a:t> group – 4.81 per thousand person years</a:t>
            </a:r>
          </a:p>
          <a:p>
            <a:r>
              <a:rPr lang="en-US" dirty="0"/>
              <a:t>Incidence of major cardiovascular event in placebo group – 7.32 per 1000 person years</a:t>
            </a:r>
          </a:p>
          <a:p>
            <a:r>
              <a:rPr lang="en-US" dirty="0"/>
              <a:t>Hazard ratio – 0.65 with 95% confidence interval (p=0.002)</a:t>
            </a:r>
          </a:p>
        </p:txBody>
      </p:sp>
    </p:spTree>
    <p:extLst>
      <p:ext uri="{BB962C8B-B14F-4D97-AF65-F5344CB8AC3E}">
        <p14:creationId xmlns:p14="http://schemas.microsoft.com/office/powerpoint/2010/main" val="199048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955BA-8CFF-B24A-3571-1C2161763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449" y="401035"/>
            <a:ext cx="7551101" cy="6055930"/>
          </a:xfrm>
          <a:prstGeom prst="rect">
            <a:avLst/>
          </a:prstGeom>
        </p:spPr>
      </p:pic>
    </p:spTree>
    <p:extLst>
      <p:ext uri="{BB962C8B-B14F-4D97-AF65-F5344CB8AC3E}">
        <p14:creationId xmlns:p14="http://schemas.microsoft.com/office/powerpoint/2010/main" val="174677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276F-B895-5F6D-B7D0-9E99095C1416}"/>
              </a:ext>
            </a:extLst>
          </p:cNvPr>
          <p:cNvSpPr>
            <a:spLocks noGrp="1"/>
          </p:cNvSpPr>
          <p:nvPr>
            <p:ph type="title"/>
          </p:nvPr>
        </p:nvSpPr>
        <p:spPr/>
        <p:txBody>
          <a:bodyPr/>
          <a:lstStyle/>
          <a:p>
            <a:r>
              <a:rPr lang="en-US" dirty="0"/>
              <a:t>Safety </a:t>
            </a:r>
          </a:p>
        </p:txBody>
      </p:sp>
      <p:sp>
        <p:nvSpPr>
          <p:cNvPr id="3" name="Content Placeholder 2">
            <a:extLst>
              <a:ext uri="{FF2B5EF4-FFF2-40B4-BE49-F238E27FC236}">
                <a16:creationId xmlns:a16="http://schemas.microsoft.com/office/drawing/2014/main" id="{F14A3AFF-6DB8-6F83-4AB9-E72D1721ED86}"/>
              </a:ext>
            </a:extLst>
          </p:cNvPr>
          <p:cNvSpPr>
            <a:spLocks noGrp="1"/>
          </p:cNvSpPr>
          <p:nvPr>
            <p:ph idx="1"/>
          </p:nvPr>
        </p:nvSpPr>
        <p:spPr/>
        <p:txBody>
          <a:bodyPr>
            <a:normAutofit/>
          </a:bodyPr>
          <a:lstStyle/>
          <a:p>
            <a:r>
              <a:rPr lang="en-US" dirty="0"/>
              <a:t>A higher rate of diabetes mellitus was seen in the </a:t>
            </a:r>
            <a:r>
              <a:rPr lang="en-US" dirty="0" err="1"/>
              <a:t>pitavastatin</a:t>
            </a:r>
            <a:r>
              <a:rPr lang="en-US" dirty="0"/>
              <a:t> group (incidence rate ratio, 1.35; 95% CI)</a:t>
            </a:r>
          </a:p>
          <a:p>
            <a:r>
              <a:rPr lang="en-US" dirty="0"/>
              <a:t>Participants in the </a:t>
            </a:r>
            <a:r>
              <a:rPr lang="en-US" dirty="0" err="1"/>
              <a:t>pitavastatin</a:t>
            </a:r>
            <a:r>
              <a:rPr lang="en-US" dirty="0"/>
              <a:t> group frequently had myalgia or myopathy of grade 3 or higher (incidence rate ratio, 1.74; 95%CI) </a:t>
            </a:r>
          </a:p>
          <a:p>
            <a:r>
              <a:rPr lang="en-US" dirty="0"/>
              <a:t>Muscle-related symptoms led to withdrawal in 44 participants (1.1%) in the </a:t>
            </a:r>
            <a:r>
              <a:rPr lang="en-US" dirty="0" err="1"/>
              <a:t>pitavastatin</a:t>
            </a:r>
            <a:r>
              <a:rPr lang="en-US" dirty="0"/>
              <a:t> group and in 21 (0.5%) in the placebo group. </a:t>
            </a:r>
          </a:p>
          <a:p>
            <a:r>
              <a:rPr lang="en-US" dirty="0"/>
              <a:t>However, serious adverse events like rhabdomyolysis, and liver dysfunction (grade 3 or higher ALT level) occurred rarely and had similar frequencies in the two groups.</a:t>
            </a:r>
          </a:p>
        </p:txBody>
      </p:sp>
    </p:spTree>
    <p:extLst>
      <p:ext uri="{BB962C8B-B14F-4D97-AF65-F5344CB8AC3E}">
        <p14:creationId xmlns:p14="http://schemas.microsoft.com/office/powerpoint/2010/main" val="68625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D72D18-99DB-0E2A-C9E4-CD5B06DAF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123" y="538360"/>
            <a:ext cx="9021754" cy="5781279"/>
          </a:xfrm>
          <a:prstGeom prst="rect">
            <a:avLst/>
          </a:prstGeom>
        </p:spPr>
      </p:pic>
    </p:spTree>
    <p:extLst>
      <p:ext uri="{BB962C8B-B14F-4D97-AF65-F5344CB8AC3E}">
        <p14:creationId xmlns:p14="http://schemas.microsoft.com/office/powerpoint/2010/main" val="249553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6238-7406-9D54-0062-0CFB489604F8}"/>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10681D42-56ED-1717-C146-7A69CBA14D1A}"/>
              </a:ext>
            </a:extLst>
          </p:cNvPr>
          <p:cNvSpPr>
            <a:spLocks noGrp="1"/>
          </p:cNvSpPr>
          <p:nvPr>
            <p:ph idx="1"/>
          </p:nvPr>
        </p:nvSpPr>
        <p:spPr/>
        <p:txBody>
          <a:bodyPr>
            <a:normAutofit fontScale="92500" lnSpcReduction="20000"/>
          </a:bodyPr>
          <a:lstStyle/>
          <a:p>
            <a:r>
              <a:rPr lang="en-US" dirty="0"/>
              <a:t>Participants in the </a:t>
            </a:r>
            <a:r>
              <a:rPr lang="en-US" dirty="0" err="1"/>
              <a:t>pitavastatin</a:t>
            </a:r>
            <a:r>
              <a:rPr lang="en-US" dirty="0"/>
              <a:t> group had a lower incidence of major adverse cardiovascular events than those in the placebo group, </a:t>
            </a:r>
          </a:p>
          <a:p>
            <a:r>
              <a:rPr lang="en-US" dirty="0"/>
              <a:t>The hazard reduction was 35% over a median of 5.1 years of follow-up.</a:t>
            </a:r>
          </a:p>
          <a:p>
            <a:r>
              <a:rPr lang="en-US" dirty="0"/>
              <a:t> the median screening LDL cholesterol level was 108 mg/dl and incidence of major adverse cardiovascular events was similar among participants in the </a:t>
            </a:r>
            <a:r>
              <a:rPr lang="en-US" dirty="0" err="1"/>
              <a:t>pitavastatin</a:t>
            </a:r>
            <a:r>
              <a:rPr lang="en-US" dirty="0"/>
              <a:t> group regardless of the screening LDL cholesterol level.</a:t>
            </a:r>
          </a:p>
          <a:p>
            <a:r>
              <a:rPr lang="en-US" dirty="0"/>
              <a:t>In addition to the lowering of LDL cholesterol levels, statin therapy reduces measures of immune activation and inflammation in persons with HIV infection.</a:t>
            </a:r>
          </a:p>
          <a:p>
            <a:r>
              <a:rPr lang="en-US" dirty="0"/>
              <a:t>This is consistent with a study of </a:t>
            </a:r>
            <a:r>
              <a:rPr lang="en-US" dirty="0" err="1"/>
              <a:t>rosuvastatin</a:t>
            </a:r>
            <a:r>
              <a:rPr lang="en-US" dirty="0"/>
              <a:t> involving older persons (median age, 66 years) who did not have HIV infection but who had increased C-reactive protein levels without elevated LDL cholesterol levels.</a:t>
            </a:r>
          </a:p>
        </p:txBody>
      </p:sp>
    </p:spTree>
    <p:extLst>
      <p:ext uri="{BB962C8B-B14F-4D97-AF65-F5344CB8AC3E}">
        <p14:creationId xmlns:p14="http://schemas.microsoft.com/office/powerpoint/2010/main" val="219330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9945-1E03-E1C2-90E1-E6091E86FC23}"/>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17D56A1B-2F53-7594-9DD8-037F41F07BE2}"/>
              </a:ext>
            </a:extLst>
          </p:cNvPr>
          <p:cNvSpPr>
            <a:spLocks noGrp="1"/>
          </p:cNvSpPr>
          <p:nvPr>
            <p:ph idx="1"/>
          </p:nvPr>
        </p:nvSpPr>
        <p:spPr>
          <a:xfrm>
            <a:off x="838200" y="2257518"/>
            <a:ext cx="10515600" cy="2342963"/>
          </a:xfrm>
        </p:spPr>
        <p:txBody>
          <a:bodyPr/>
          <a:lstStyle/>
          <a:p>
            <a:r>
              <a:rPr lang="en-US" dirty="0"/>
              <a:t>The results of this study are specific to </a:t>
            </a:r>
            <a:r>
              <a:rPr lang="en-US" dirty="0" err="1"/>
              <a:t>pitavastatin</a:t>
            </a:r>
            <a:r>
              <a:rPr lang="en-US" dirty="0"/>
              <a:t>. Other statins may also have similar protective effects.</a:t>
            </a:r>
          </a:p>
          <a:p>
            <a:r>
              <a:rPr lang="en-US" dirty="0"/>
              <a:t>This study doesn’t compare other strategies that lower LDL cholesterol which may be useful and doesn’t compare their efficacy to statin therapy alone.</a:t>
            </a:r>
          </a:p>
          <a:p>
            <a:endParaRPr lang="en-US" dirty="0"/>
          </a:p>
        </p:txBody>
      </p:sp>
    </p:spTree>
    <p:extLst>
      <p:ext uri="{BB962C8B-B14F-4D97-AF65-F5344CB8AC3E}">
        <p14:creationId xmlns:p14="http://schemas.microsoft.com/office/powerpoint/2010/main" val="378189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819C-1FEB-E5D1-DFF9-46FEB34F5B20}"/>
              </a:ext>
            </a:extLst>
          </p:cNvPr>
          <p:cNvSpPr>
            <a:spLocks noGrp="1"/>
          </p:cNvSpPr>
          <p:nvPr>
            <p:ph type="title"/>
          </p:nvPr>
        </p:nvSpPr>
        <p:spPr>
          <a:xfrm>
            <a:off x="838200" y="2766218"/>
            <a:ext cx="10515600" cy="1325563"/>
          </a:xfrm>
        </p:spPr>
        <p:txBody>
          <a:bodyPr/>
          <a:lstStyle/>
          <a:p>
            <a:pPr algn="ctr"/>
            <a:r>
              <a:rPr lang="en-US" b="1" dirty="0"/>
              <a:t>Thank you </a:t>
            </a:r>
          </a:p>
        </p:txBody>
      </p:sp>
    </p:spTree>
    <p:extLst>
      <p:ext uri="{BB962C8B-B14F-4D97-AF65-F5344CB8AC3E}">
        <p14:creationId xmlns:p14="http://schemas.microsoft.com/office/powerpoint/2010/main" val="174716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9851-6BCC-9B7A-4D12-4514509C74D8}"/>
              </a:ext>
            </a:extLst>
          </p:cNvPr>
          <p:cNvSpPr>
            <a:spLocks noGrp="1"/>
          </p:cNvSpPr>
          <p:nvPr>
            <p:ph type="title"/>
          </p:nvPr>
        </p:nvSpPr>
        <p:spPr>
          <a:xfrm>
            <a:off x="654831" y="0"/>
            <a:ext cx="10515600" cy="1325563"/>
          </a:xfrm>
        </p:spPr>
        <p:txBody>
          <a:bodyPr/>
          <a:lstStyle/>
          <a:p>
            <a:pPr algn="ctr"/>
            <a:r>
              <a:rPr lang="en-US" dirty="0" err="1"/>
              <a:t>Pitavastatin</a:t>
            </a:r>
            <a:r>
              <a:rPr lang="en-US" dirty="0"/>
              <a:t> to Prevent Cardiovascular Disease in HIV Infection</a:t>
            </a:r>
          </a:p>
        </p:txBody>
      </p:sp>
      <p:pic>
        <p:nvPicPr>
          <p:cNvPr id="3" name="Picture 2">
            <a:extLst>
              <a:ext uri="{FF2B5EF4-FFF2-40B4-BE49-F238E27FC236}">
                <a16:creationId xmlns:a16="http://schemas.microsoft.com/office/drawing/2014/main" id="{635C8909-E718-EF6C-3F33-1AF743373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736" y="1545606"/>
            <a:ext cx="4821789" cy="5162240"/>
          </a:xfrm>
          <a:prstGeom prst="rect">
            <a:avLst/>
          </a:prstGeom>
        </p:spPr>
      </p:pic>
      <p:sp>
        <p:nvSpPr>
          <p:cNvPr id="4" name="TextBox 3">
            <a:extLst>
              <a:ext uri="{FF2B5EF4-FFF2-40B4-BE49-F238E27FC236}">
                <a16:creationId xmlns:a16="http://schemas.microsoft.com/office/drawing/2014/main" id="{31614A72-5208-E82A-1FF8-05D0BFC38B0D}"/>
              </a:ext>
            </a:extLst>
          </p:cNvPr>
          <p:cNvSpPr txBox="1"/>
          <p:nvPr/>
        </p:nvSpPr>
        <p:spPr>
          <a:xfrm>
            <a:off x="8736919" y="3689510"/>
            <a:ext cx="3133165" cy="646331"/>
          </a:xfrm>
          <a:prstGeom prst="rect">
            <a:avLst/>
          </a:prstGeom>
          <a:noFill/>
        </p:spPr>
        <p:txBody>
          <a:bodyPr wrap="square" rtlCol="0">
            <a:spAutoFit/>
          </a:bodyPr>
          <a:lstStyle/>
          <a:p>
            <a:pPr algn="l"/>
            <a:r>
              <a:rPr lang="en-US" dirty="0"/>
              <a:t>Published on August 24, 2023.</a:t>
            </a:r>
          </a:p>
        </p:txBody>
      </p:sp>
    </p:spTree>
    <p:extLst>
      <p:ext uri="{BB962C8B-B14F-4D97-AF65-F5344CB8AC3E}">
        <p14:creationId xmlns:p14="http://schemas.microsoft.com/office/powerpoint/2010/main" val="112673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BBB3-B4CA-CD0E-D2B9-CE6990CE67DE}"/>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2543322B-E99A-4EE1-53FA-B181DFC8D05A}"/>
              </a:ext>
            </a:extLst>
          </p:cNvPr>
          <p:cNvSpPr>
            <a:spLocks noGrp="1"/>
          </p:cNvSpPr>
          <p:nvPr>
            <p:ph idx="1"/>
          </p:nvPr>
        </p:nvSpPr>
        <p:spPr>
          <a:xfrm>
            <a:off x="838200" y="1776260"/>
            <a:ext cx="10515600" cy="4351338"/>
          </a:xfrm>
        </p:spPr>
        <p:txBody>
          <a:bodyPr>
            <a:normAutofit lnSpcReduction="10000"/>
          </a:bodyPr>
          <a:lstStyle/>
          <a:p>
            <a:r>
              <a:rPr lang="en-US" dirty="0"/>
              <a:t>The risk of atherosclerotic cardiovascular disease, including myocardial infarction and stroke, is up to twice as high among persons with human immunodeficiency virus (HIV) infection compared to general population, including younger persons and those at lower traditional risk for cardiovascular disease. </a:t>
            </a:r>
          </a:p>
          <a:p>
            <a:r>
              <a:rPr lang="en-US" dirty="0"/>
              <a:t>The mechanisms of the increase in risk of cardiovascular disease in this population are not completely understood but may relate to traditional risk factors, as well as to residual inflammation and immune activation</a:t>
            </a:r>
          </a:p>
          <a:p>
            <a:r>
              <a:rPr lang="en-US" dirty="0"/>
              <a:t>Large cohort studies have suggested that an increase in the risk of cardiovascular disease persists after controlling traditional risk factors in these patients.</a:t>
            </a:r>
          </a:p>
          <a:p>
            <a:r>
              <a:rPr lang="en-US" dirty="0"/>
              <a:t>This intervention was chosen with the knowledge that statin therapy simultaneously lowers low-density lipoprotein (LDL) cholesterol, a main driver of atherosclerotic cardiovascular disease, and has beneficial effects on relevant inflammatory and immune pathways.</a:t>
            </a:r>
          </a:p>
          <a:p>
            <a:pPr marL="0" indent="0">
              <a:buNone/>
            </a:pPr>
            <a:endParaRPr lang="en-US" dirty="0"/>
          </a:p>
        </p:txBody>
      </p:sp>
    </p:spTree>
    <p:extLst>
      <p:ext uri="{BB962C8B-B14F-4D97-AF65-F5344CB8AC3E}">
        <p14:creationId xmlns:p14="http://schemas.microsoft.com/office/powerpoint/2010/main" val="299056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0886-1F78-4F00-5DDF-6EC1A7773BF1}"/>
              </a:ext>
            </a:extLst>
          </p:cNvPr>
          <p:cNvSpPr>
            <a:spLocks noGrp="1"/>
          </p:cNvSpPr>
          <p:nvPr>
            <p:ph type="title"/>
          </p:nvPr>
        </p:nvSpPr>
        <p:spPr/>
        <p:txBody>
          <a:bodyPr/>
          <a:lstStyle/>
          <a:p>
            <a:r>
              <a:rPr lang="en-US" dirty="0"/>
              <a:t>METHOD OF STUDY </a:t>
            </a:r>
          </a:p>
        </p:txBody>
      </p:sp>
      <p:sp>
        <p:nvSpPr>
          <p:cNvPr id="3" name="Content Placeholder 2">
            <a:extLst>
              <a:ext uri="{FF2B5EF4-FFF2-40B4-BE49-F238E27FC236}">
                <a16:creationId xmlns:a16="http://schemas.microsoft.com/office/drawing/2014/main" id="{FE546EC6-B539-D557-DBBB-92D2FCD1CF46}"/>
              </a:ext>
            </a:extLst>
          </p:cNvPr>
          <p:cNvSpPr>
            <a:spLocks noGrp="1"/>
          </p:cNvSpPr>
          <p:nvPr>
            <p:ph idx="1"/>
          </p:nvPr>
        </p:nvSpPr>
        <p:spPr>
          <a:xfrm>
            <a:off x="838200" y="2434307"/>
            <a:ext cx="10515600" cy="2001141"/>
          </a:xfrm>
        </p:spPr>
        <p:txBody>
          <a:bodyPr/>
          <a:lstStyle/>
          <a:p>
            <a:r>
              <a:rPr lang="en-US" dirty="0"/>
              <a:t>A phase 3, multinational, randomized, placebo- controlled trial assessed the efficacy and safety of </a:t>
            </a:r>
            <a:r>
              <a:rPr lang="en-US" dirty="0" err="1"/>
              <a:t>pitavastatin</a:t>
            </a:r>
            <a:r>
              <a:rPr lang="en-US" dirty="0"/>
              <a:t> for the prevention of cardiovascular events in persons with HIV infection and low-to-moderate risk of atherosclerotic cardiovascular disease.</a:t>
            </a:r>
          </a:p>
          <a:p>
            <a:pPr marL="0" indent="0">
              <a:buNone/>
            </a:pPr>
            <a:endParaRPr lang="en-US" dirty="0"/>
          </a:p>
        </p:txBody>
      </p:sp>
    </p:spTree>
    <p:extLst>
      <p:ext uri="{BB962C8B-B14F-4D97-AF65-F5344CB8AC3E}">
        <p14:creationId xmlns:p14="http://schemas.microsoft.com/office/powerpoint/2010/main" val="171164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279C-56FC-9224-D913-A57AD03EA6CB}"/>
              </a:ext>
            </a:extLst>
          </p:cNvPr>
          <p:cNvSpPr>
            <a:spLocks noGrp="1"/>
          </p:cNvSpPr>
          <p:nvPr>
            <p:ph type="title"/>
          </p:nvPr>
        </p:nvSpPr>
        <p:spPr/>
        <p:txBody>
          <a:bodyPr/>
          <a:lstStyle/>
          <a:p>
            <a:r>
              <a:rPr lang="en-US" dirty="0"/>
              <a:t>Inclusion criteria</a:t>
            </a:r>
          </a:p>
        </p:txBody>
      </p:sp>
      <p:sp>
        <p:nvSpPr>
          <p:cNvPr id="3" name="Content Placeholder 2">
            <a:extLst>
              <a:ext uri="{FF2B5EF4-FFF2-40B4-BE49-F238E27FC236}">
                <a16:creationId xmlns:a16="http://schemas.microsoft.com/office/drawing/2014/main" id="{6066A226-41B1-94E5-1ACC-6E291B735F38}"/>
              </a:ext>
            </a:extLst>
          </p:cNvPr>
          <p:cNvSpPr>
            <a:spLocks noGrp="1"/>
          </p:cNvSpPr>
          <p:nvPr>
            <p:ph idx="1"/>
          </p:nvPr>
        </p:nvSpPr>
        <p:spPr>
          <a:xfrm>
            <a:off x="411968" y="1482870"/>
            <a:ext cx="11368063" cy="5032841"/>
          </a:xfrm>
        </p:spPr>
        <p:txBody>
          <a:bodyPr>
            <a:noAutofit/>
          </a:bodyPr>
          <a:lstStyle/>
          <a:p>
            <a:r>
              <a:rPr lang="en-US" dirty="0"/>
              <a:t>Men and women age ≥40 and ≤75 years of age</a:t>
            </a:r>
          </a:p>
          <a:p>
            <a:r>
              <a:rPr lang="en-US" dirty="0"/>
              <a:t>Documentation of HIV-1 infection</a:t>
            </a:r>
          </a:p>
          <a:p>
            <a:r>
              <a:rPr lang="en-US" dirty="0"/>
              <a:t>Combination antiretroviral therapy (ART) for at least 180 days prior to study entry.</a:t>
            </a:r>
          </a:p>
          <a:p>
            <a:r>
              <a:rPr lang="en-US" dirty="0"/>
              <a:t>CD4+ cell count &gt;100 cells/mm3 obtained within 180 days prior to study entry</a:t>
            </a:r>
          </a:p>
          <a:p>
            <a:r>
              <a:rPr lang="en-US" dirty="0"/>
              <a:t>Laboratory values obtained within 90 days prior to study entry</a:t>
            </a:r>
          </a:p>
          <a:p>
            <a:r>
              <a:rPr lang="en-US" dirty="0"/>
              <a:t>Fasting LDL cholesterol as follows: </a:t>
            </a:r>
          </a:p>
          <a:p>
            <a:pPr marL="514350" indent="-514350">
              <a:buFont typeface="+mj-lt"/>
              <a:buAutoNum type="arabicPeriod"/>
            </a:pPr>
            <a:r>
              <a:rPr lang="en-US" dirty="0"/>
              <a:t> If ASCVD risk score &lt;7.5%, LDL cholesterol must be &lt;190 mg/dL </a:t>
            </a:r>
          </a:p>
          <a:p>
            <a:pPr marL="514350" indent="-514350">
              <a:buFont typeface="+mj-lt"/>
              <a:buAutoNum type="arabicPeriod"/>
            </a:pPr>
            <a:r>
              <a:rPr lang="en-US" dirty="0"/>
              <a:t>If ASCVD risk score ≥7.5% and ≤10%, LDL must be &lt;160 mg/dL </a:t>
            </a:r>
          </a:p>
          <a:p>
            <a:pPr marL="514350" indent="-514350">
              <a:buFont typeface="+mj-lt"/>
              <a:buAutoNum type="arabicPeriod"/>
            </a:pPr>
            <a:r>
              <a:rPr lang="en-US" dirty="0"/>
              <a:t>If ASCVD risk score &gt;10% and ≤15%, LDL must be &lt;130 mg/dL </a:t>
            </a:r>
          </a:p>
          <a:p>
            <a:r>
              <a:rPr lang="en-US" b="1" dirty="0"/>
              <a:t>NOTE</a:t>
            </a:r>
            <a:r>
              <a:rPr lang="en-US" dirty="0"/>
              <a:t>: If LDL &lt;70 mg/dL, participant is eligible regardless of 10-year ASCVD risk score in line with the ACC/AHA 2013 Prevention Guidelines.</a:t>
            </a:r>
          </a:p>
        </p:txBody>
      </p:sp>
    </p:spTree>
    <p:extLst>
      <p:ext uri="{BB962C8B-B14F-4D97-AF65-F5344CB8AC3E}">
        <p14:creationId xmlns:p14="http://schemas.microsoft.com/office/powerpoint/2010/main" val="138664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C87-5590-C398-AC03-9D2121AA8C8D}"/>
              </a:ext>
            </a:extLst>
          </p:cNvPr>
          <p:cNvSpPr>
            <a:spLocks noGrp="1"/>
          </p:cNvSpPr>
          <p:nvPr>
            <p:ph type="title"/>
          </p:nvPr>
        </p:nvSpPr>
        <p:spPr/>
        <p:txBody>
          <a:bodyPr/>
          <a:lstStyle/>
          <a:p>
            <a:r>
              <a:rPr lang="en-US" dirty="0"/>
              <a:t>Inclusion criteria contd.</a:t>
            </a:r>
          </a:p>
        </p:txBody>
      </p:sp>
      <p:sp>
        <p:nvSpPr>
          <p:cNvPr id="3" name="Content Placeholder 2">
            <a:extLst>
              <a:ext uri="{FF2B5EF4-FFF2-40B4-BE49-F238E27FC236}">
                <a16:creationId xmlns:a16="http://schemas.microsoft.com/office/drawing/2014/main" id="{D55040CB-C790-853C-9FA6-A552716690FC}"/>
              </a:ext>
            </a:extLst>
          </p:cNvPr>
          <p:cNvSpPr>
            <a:spLocks noGrp="1"/>
          </p:cNvSpPr>
          <p:nvPr>
            <p:ph idx="1"/>
          </p:nvPr>
        </p:nvSpPr>
        <p:spPr/>
        <p:txBody>
          <a:bodyPr>
            <a:normAutofit/>
          </a:bodyPr>
          <a:lstStyle/>
          <a:p>
            <a:r>
              <a:rPr lang="en-US" dirty="0"/>
              <a:t>Fasting triglycerides &lt;500 mg/dL 
 Hemoglobin &gt;8 g/dL for female participants and &gt;9 g/dL for male participants
 Glomerular filtration rate (GFR) ≥60 mL/min/1.73m2 or creatinine clearance (</a:t>
            </a:r>
            <a:r>
              <a:rPr lang="en-US" dirty="0" err="1"/>
              <a:t>CrCl</a:t>
            </a:r>
            <a:r>
              <a:rPr lang="en-US" dirty="0"/>
              <a:t>) ≥60 mL/min</a:t>
            </a:r>
          </a:p>
          <a:p>
            <a:r>
              <a:rPr lang="en-US" dirty="0"/>
              <a:t>Female participants of reproductive potential must have a negative serum or urine pregnancy test within 48 hours prior to entry</a:t>
            </a:r>
          </a:p>
          <a:p>
            <a:r>
              <a:rPr lang="en-US" dirty="0"/>
              <a:t>For women of reproductive potential, willingness to use contraceptives for </a:t>
            </a:r>
            <a:r>
              <a:rPr lang="en-US" dirty="0" err="1"/>
              <a:t>atleast</a:t>
            </a:r>
            <a:r>
              <a:rPr lang="en-US" dirty="0"/>
              <a:t> two weeks before initiation of study and  6 weeks after cessation of study drug.</a:t>
            </a:r>
          </a:p>
        </p:txBody>
      </p:sp>
    </p:spTree>
    <p:extLst>
      <p:ext uri="{BB962C8B-B14F-4D97-AF65-F5344CB8AC3E}">
        <p14:creationId xmlns:p14="http://schemas.microsoft.com/office/powerpoint/2010/main" val="246299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7CB7-ED82-D5ED-22CC-386119391564}"/>
              </a:ext>
            </a:extLst>
          </p:cNvPr>
          <p:cNvSpPr>
            <a:spLocks noGrp="1"/>
          </p:cNvSpPr>
          <p:nvPr>
            <p:ph type="title"/>
          </p:nvPr>
        </p:nvSpPr>
        <p:spPr>
          <a:xfrm>
            <a:off x="353902" y="0"/>
            <a:ext cx="10515600" cy="1325563"/>
          </a:xfrm>
        </p:spPr>
        <p:txBody>
          <a:bodyPr/>
          <a:lstStyle/>
          <a:p>
            <a:r>
              <a:rPr lang="en-US" dirty="0"/>
              <a:t>Exclusion criteria </a:t>
            </a:r>
          </a:p>
        </p:txBody>
      </p:sp>
      <p:sp>
        <p:nvSpPr>
          <p:cNvPr id="3" name="Content Placeholder 2">
            <a:extLst>
              <a:ext uri="{FF2B5EF4-FFF2-40B4-BE49-F238E27FC236}">
                <a16:creationId xmlns:a16="http://schemas.microsoft.com/office/drawing/2014/main" id="{03E793C6-0032-5D0E-4209-46AC7FF9EDE5}"/>
              </a:ext>
            </a:extLst>
          </p:cNvPr>
          <p:cNvSpPr>
            <a:spLocks noGrp="1"/>
          </p:cNvSpPr>
          <p:nvPr>
            <p:ph idx="1"/>
          </p:nvPr>
        </p:nvSpPr>
        <p:spPr>
          <a:xfrm>
            <a:off x="353902" y="1141046"/>
            <a:ext cx="11484195" cy="5558034"/>
          </a:xfrm>
        </p:spPr>
        <p:txBody>
          <a:bodyPr>
            <a:normAutofit/>
          </a:bodyPr>
          <a:lstStyle/>
          <a:p>
            <a:r>
              <a:rPr lang="en-US" dirty="0"/>
              <a:t>Clinical ASCVD, including a previous diagnosis of any of the following: acute MI ,acute coronary syndromes, stable or unstable angina</a:t>
            </a:r>
          </a:p>
          <a:p>
            <a:r>
              <a:rPr lang="en-US" dirty="0"/>
              <a:t>Coronary or other arterial revascularization</a:t>
            </a:r>
          </a:p>
          <a:p>
            <a:r>
              <a:rPr lang="en-US" dirty="0"/>
              <a:t>Stroke/TIA
Peripheral arterial disease presumed to be of atherosclerotic origin
Current diabetes mellitus if LDL ≥70 mg/dl</a:t>
            </a:r>
          </a:p>
          <a:p>
            <a:r>
              <a:rPr lang="en-US" dirty="0"/>
              <a:t> 10-year ASCVD risk score estimated by Pooled Cohort Equations &gt;15%
Active cancer within 12 months prior to study entry.
Known decompensated cirrhosis 
History of myositis or myopathy with active disease in the 180 days prior to study entry.</a:t>
            </a:r>
          </a:p>
          <a:p>
            <a:r>
              <a:rPr lang="en-US" dirty="0"/>
              <a:t> Known untreated symptomatic thyroid disease.</a:t>
            </a:r>
          </a:p>
        </p:txBody>
      </p:sp>
    </p:spTree>
    <p:extLst>
      <p:ext uri="{BB962C8B-B14F-4D97-AF65-F5344CB8AC3E}">
        <p14:creationId xmlns:p14="http://schemas.microsoft.com/office/powerpoint/2010/main" val="274736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8EE9-4BBD-9F69-7B15-5BA4E25FE4CA}"/>
              </a:ext>
            </a:extLst>
          </p:cNvPr>
          <p:cNvSpPr>
            <a:spLocks noGrp="1"/>
          </p:cNvSpPr>
          <p:nvPr>
            <p:ph type="title"/>
          </p:nvPr>
        </p:nvSpPr>
        <p:spPr>
          <a:xfrm>
            <a:off x="422562" y="134936"/>
            <a:ext cx="10515600" cy="1325563"/>
          </a:xfrm>
        </p:spPr>
        <p:txBody>
          <a:bodyPr/>
          <a:lstStyle/>
          <a:p>
            <a:r>
              <a:rPr lang="en-US" dirty="0"/>
              <a:t>Exclusion criteria contd.</a:t>
            </a:r>
          </a:p>
        </p:txBody>
      </p:sp>
      <p:sp>
        <p:nvSpPr>
          <p:cNvPr id="3" name="Content Placeholder 2">
            <a:extLst>
              <a:ext uri="{FF2B5EF4-FFF2-40B4-BE49-F238E27FC236}">
                <a16:creationId xmlns:a16="http://schemas.microsoft.com/office/drawing/2014/main" id="{17838AC0-AB6D-BC73-FF81-151301540D6B}"/>
              </a:ext>
            </a:extLst>
          </p:cNvPr>
          <p:cNvSpPr>
            <a:spLocks noGrp="1"/>
          </p:cNvSpPr>
          <p:nvPr>
            <p:ph idx="1"/>
          </p:nvPr>
        </p:nvSpPr>
        <p:spPr>
          <a:xfrm>
            <a:off x="422562" y="1460499"/>
            <a:ext cx="11581993" cy="5032376"/>
          </a:xfrm>
        </p:spPr>
        <p:txBody>
          <a:bodyPr>
            <a:noAutofit/>
          </a:bodyPr>
          <a:lstStyle/>
          <a:p>
            <a:r>
              <a:rPr lang="en-US" sz="2000" dirty="0"/>
              <a:t>History of allergy or severe adverse reaction to statins.
Use of specific </a:t>
            </a:r>
            <a:r>
              <a:rPr lang="en-US" sz="2000" dirty="0" err="1"/>
              <a:t>immunosuppressants</a:t>
            </a:r>
            <a:r>
              <a:rPr lang="en-US" sz="2000" dirty="0"/>
              <a:t> or </a:t>
            </a:r>
            <a:r>
              <a:rPr lang="en-US" sz="2000" dirty="0" err="1"/>
              <a:t>immunomodulatory</a:t>
            </a:r>
            <a:r>
              <a:rPr lang="en-US" sz="2000" dirty="0"/>
              <a:t> agents, 
Current use of erythromycin, colchicine, or rifampin.
Use of any statin drugs, </a:t>
            </a:r>
            <a:r>
              <a:rPr lang="en-US" sz="2000" dirty="0" err="1"/>
              <a:t>gemfibrozil</a:t>
            </a:r>
            <a:r>
              <a:rPr lang="en-US" sz="2000" dirty="0"/>
              <a:t>, or PCSK9 inhibitors in the 90 days prior to study
entry.
 Serious illness or trauma requiring systemic treatment or hospitalization in the 30 days
prior to study entry.
Known active or recent (not fully resolved within 30 days prior to study entry) systemic bacterial, fungal, parasitic, or viral infections (except HIV, HBV, human papillomavirus [HPV], or HCV).
Current breastfeeding</a:t>
            </a:r>
          </a:p>
        </p:txBody>
      </p:sp>
    </p:spTree>
    <p:extLst>
      <p:ext uri="{BB962C8B-B14F-4D97-AF65-F5344CB8AC3E}">
        <p14:creationId xmlns:p14="http://schemas.microsoft.com/office/powerpoint/2010/main" val="262361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9FB2-4401-85A1-4F3F-BFB85B367DD1}"/>
              </a:ext>
            </a:extLst>
          </p:cNvPr>
          <p:cNvSpPr>
            <a:spLocks noGrp="1"/>
          </p:cNvSpPr>
          <p:nvPr>
            <p:ph type="title"/>
          </p:nvPr>
        </p:nvSpPr>
        <p:spPr/>
        <p:txBody>
          <a:bodyPr/>
          <a:lstStyle/>
          <a:p>
            <a:r>
              <a:rPr lang="en-US" dirty="0"/>
              <a:t>Trial procedures</a:t>
            </a:r>
          </a:p>
        </p:txBody>
      </p:sp>
      <p:sp>
        <p:nvSpPr>
          <p:cNvPr id="3" name="Content Placeholder 2">
            <a:extLst>
              <a:ext uri="{FF2B5EF4-FFF2-40B4-BE49-F238E27FC236}">
                <a16:creationId xmlns:a16="http://schemas.microsoft.com/office/drawing/2014/main" id="{2C24CDB0-AE19-D6D1-D2CF-46E82BC6D6A0}"/>
              </a:ext>
            </a:extLst>
          </p:cNvPr>
          <p:cNvSpPr>
            <a:spLocks noGrp="1"/>
          </p:cNvSpPr>
          <p:nvPr>
            <p:ph idx="1"/>
          </p:nvPr>
        </p:nvSpPr>
        <p:spPr>
          <a:xfrm>
            <a:off x="838200" y="2446999"/>
            <a:ext cx="10836292" cy="2100552"/>
          </a:xfrm>
        </p:spPr>
        <p:txBody>
          <a:bodyPr>
            <a:normAutofit/>
          </a:bodyPr>
          <a:lstStyle/>
          <a:p>
            <a:r>
              <a:rPr lang="en-US" dirty="0"/>
              <a:t>In this phase 3 trial, randomly assigned 7769 participants with HIV infection with a low-to-moderate risk of cardiovascular disease who were receiving antiretroviral therapy received daily </a:t>
            </a:r>
            <a:r>
              <a:rPr lang="en-US" dirty="0" err="1"/>
              <a:t>pitavastatin</a:t>
            </a:r>
            <a:r>
              <a:rPr lang="en-US" dirty="0"/>
              <a:t> calcium (at a dose of 4 mg) or placebo</a:t>
            </a:r>
          </a:p>
          <a:p>
            <a:r>
              <a:rPr lang="en-US" dirty="0"/>
              <a:t>Participants were assigned in a 1:1 ratio to receive oral </a:t>
            </a:r>
            <a:r>
              <a:rPr lang="en-US" dirty="0" err="1"/>
              <a:t>pitavastatin</a:t>
            </a:r>
            <a:r>
              <a:rPr lang="en-US" dirty="0"/>
              <a:t> calcium (at a dose of 4 mg per day) or identical placebo</a:t>
            </a:r>
          </a:p>
        </p:txBody>
      </p:sp>
    </p:spTree>
    <p:extLst>
      <p:ext uri="{BB962C8B-B14F-4D97-AF65-F5344CB8AC3E}">
        <p14:creationId xmlns:p14="http://schemas.microsoft.com/office/powerpoint/2010/main" val="3016299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JOURNAL CLUB </vt:lpstr>
      <vt:lpstr>Pitavastatin to Prevent Cardiovascular Disease in HIV Infection</vt:lpstr>
      <vt:lpstr>Background </vt:lpstr>
      <vt:lpstr>METHOD OF STUDY </vt:lpstr>
      <vt:lpstr>Inclusion criteria</vt:lpstr>
      <vt:lpstr>Inclusion criteria contd.</vt:lpstr>
      <vt:lpstr>Exclusion criteria </vt:lpstr>
      <vt:lpstr>Exclusion criteria contd.</vt:lpstr>
      <vt:lpstr>Trial procedures</vt:lpstr>
      <vt:lpstr>Endpoints </vt:lpstr>
      <vt:lpstr>Secondary outcomes assessed</vt:lpstr>
      <vt:lpstr>PowerPoint Presentation</vt:lpstr>
      <vt:lpstr>Results</vt:lpstr>
      <vt:lpstr>PowerPoint Presentation</vt:lpstr>
      <vt:lpstr>Safety </vt:lpstr>
      <vt:lpstr>PowerPoint Presentation</vt:lpstr>
      <vt:lpstr>Conclusion </vt:lpstr>
      <vt:lpstr>Limitation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dc:title>
  <dc:creator>srikantan1999@gmail.com</dc:creator>
  <cp:lastModifiedBy>srikantan1999@gmail.com</cp:lastModifiedBy>
  <cp:revision>6</cp:revision>
  <dcterms:created xsi:type="dcterms:W3CDTF">2024-05-26T09:51:10Z</dcterms:created>
  <dcterms:modified xsi:type="dcterms:W3CDTF">2024-05-26T15:33:51Z</dcterms:modified>
</cp:coreProperties>
</file>