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88" r:id="rId11"/>
    <p:sldId id="264" r:id="rId12"/>
    <p:sldId id="265" r:id="rId13"/>
    <p:sldId id="270" r:id="rId14"/>
    <p:sldId id="269" r:id="rId15"/>
    <p:sldId id="268" r:id="rId16"/>
    <p:sldId id="267" r:id="rId17"/>
    <p:sldId id="271" r:id="rId18"/>
    <p:sldId id="285" r:id="rId19"/>
    <p:sldId id="272" r:id="rId20"/>
    <p:sldId id="273" r:id="rId21"/>
    <p:sldId id="274" r:id="rId22"/>
    <p:sldId id="289" r:id="rId23"/>
    <p:sldId id="290" r:id="rId24"/>
    <p:sldId id="280" r:id="rId25"/>
    <p:sldId id="287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ECD38-50D6-45D9-B113-52000EC666EB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F27E9-73C6-4D34-9909-EDC317B757F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F27E9-73C6-4D34-9909-EDC317B757F8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FEEAE-CD33-4A29-8DDE-02AD3D86242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EEAE-CD33-4A29-8DDE-02AD3D86242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EEAE-CD33-4A29-8DDE-02AD3D86242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8DFEEAE-CD33-4A29-8DDE-02AD3D86242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EEAE-CD33-4A29-8DDE-02AD3D86242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EEAE-CD33-4A29-8DDE-02AD3D86242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EEAE-CD33-4A29-8DDE-02AD3D86242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EEAE-CD33-4A29-8DDE-02AD3D86242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EEAE-CD33-4A29-8DDE-02AD3D86242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DFEEAE-CD33-4A29-8DDE-02AD3D86242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FEEAE-CD33-4A29-8DDE-02AD3D86242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22B770-9DBA-4E0C-A091-F32041D872DE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8DFEEAE-CD33-4A29-8DDE-02AD3D86242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CHIEF PROF: Dr . DAVID PRADEEP KUMAR M.D,MRCP</a:t>
            </a:r>
          </a:p>
          <a:p>
            <a:pPr algn="r"/>
            <a:r>
              <a:rPr lang="en-US" dirty="0"/>
              <a:t>ASST PROF: Dr. NASEEMA BANU M.D</a:t>
            </a:r>
          </a:p>
          <a:p>
            <a:pPr algn="r"/>
            <a:r>
              <a:rPr lang="en-US" dirty="0"/>
              <a:t>ASST PROFESSOR: Dr. RAM KUMAR M.D</a:t>
            </a:r>
          </a:p>
          <a:p>
            <a:pPr algn="r"/>
            <a:r>
              <a:rPr lang="en-US" dirty="0"/>
              <a:t>ASST PROFESSOR: Dr. NABIL FAYAZ M.D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305800" cy="1981200"/>
          </a:xfrm>
        </p:spPr>
        <p:txBody>
          <a:bodyPr/>
          <a:lstStyle/>
          <a:p>
            <a:r>
              <a:rPr lang="en-IN" b="1" i="1" dirty="0">
                <a:latin typeface="Comic Sans MS" pitchFamily="66" charset="0"/>
              </a:rPr>
              <a:t>ELECTRIC BLEEDS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1, 2 – normal</a:t>
            </a:r>
          </a:p>
          <a:p>
            <a:r>
              <a:rPr lang="en-US" dirty="0"/>
              <a:t>3, 4, 6 - EOM – lateral abduction restricted on right side</a:t>
            </a:r>
          </a:p>
          <a:p>
            <a:r>
              <a:rPr lang="en-US" dirty="0"/>
              <a:t>5 -  Touch, pain &amp; temperature – lost over right half of face</a:t>
            </a:r>
          </a:p>
          <a:p>
            <a:r>
              <a:rPr lang="en-US" dirty="0"/>
              <a:t>7 -  normal</a:t>
            </a:r>
          </a:p>
          <a:p>
            <a:r>
              <a:rPr lang="en-US" dirty="0"/>
              <a:t>8 – hearing – Normal, Nystagmus +</a:t>
            </a:r>
          </a:p>
          <a:p>
            <a:r>
              <a:rPr lang="en-US" dirty="0"/>
              <a:t>9, 10, 11, 12 -  normal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t>ranial nerves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BULK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Hypotonia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Hypotonia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DTR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PLANTAR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Extensor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MOTOR  SYSTEM</a:t>
            </a:r>
            <a:endParaRPr lang="en-IN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PRIMARY</a:t>
                      </a:r>
                      <a:r>
                        <a:rPr lang="en-US" baseline="0" dirty="0"/>
                        <a:t> SENSATION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Crude Touch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Intact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 felt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Intact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 felt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Intact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baseline="0" dirty="0"/>
                        <a:t> felt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Vibration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Intact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Intact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Joint position sense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Intact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Intact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SENSORY SYSTEM</a:t>
            </a:r>
            <a:endParaRPr lang="en-IN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17045"/>
              </p:ext>
            </p:extLst>
          </p:nvPr>
        </p:nvGraphicFramePr>
        <p:xfrm>
          <a:off x="457200" y="1524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TREMOR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Intentional tremor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No tremor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FINGER NOSE TEST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Past</a:t>
                      </a:r>
                      <a:r>
                        <a:rPr lang="en-IN" baseline="0" dirty="0"/>
                        <a:t> pointing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FINGER - FINGER NOSE TEST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Past</a:t>
                      </a:r>
                      <a:r>
                        <a:rPr lang="en-IN" baseline="0" dirty="0"/>
                        <a:t> pointing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DYSDIADOCHOKINESIA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Incordination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</a:t>
            </a:r>
            <a:r>
              <a:rPr lang="en-US" sz="2800" dirty="0"/>
              <a:t>CEREBELLUM 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324454"/>
            <a:ext cx="4824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NYSTAGMUS 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ROMBERG SIGN-Positive</a:t>
            </a:r>
          </a:p>
          <a:p>
            <a:r>
              <a:rPr lang="en-US" dirty="0"/>
              <a:t>                                Swaying to right side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SPINE EXAMINATION-</a:t>
            </a:r>
          </a:p>
          <a:p>
            <a:pPr marL="0" indent="0">
              <a:buNone/>
            </a:pPr>
            <a:r>
              <a:rPr lang="en-US" dirty="0"/>
              <a:t>                         No swelling, No tenderness, No deformity</a:t>
            </a:r>
          </a:p>
          <a:p>
            <a:r>
              <a:rPr lang="en-US" dirty="0"/>
              <a:t>MENINGEAL SIGNS-</a:t>
            </a:r>
          </a:p>
          <a:p>
            <a:pPr marL="0" indent="0">
              <a:buNone/>
            </a:pPr>
            <a:r>
              <a:rPr lang="en-US" dirty="0"/>
              <a:t>                         No neck rigidity</a:t>
            </a:r>
          </a:p>
          <a:p>
            <a:pPr marL="0" indent="0">
              <a:buNone/>
            </a:pPr>
            <a:r>
              <a:rPr lang="en-US" dirty="0"/>
              <a:t>                         </a:t>
            </a:r>
            <a:r>
              <a:rPr lang="en-US" dirty="0" err="1"/>
              <a:t>Kernig’s</a:t>
            </a:r>
            <a:r>
              <a:rPr lang="en-US" dirty="0"/>
              <a:t> sign - Negative</a:t>
            </a:r>
          </a:p>
          <a:p>
            <a:pPr marL="0" indent="0">
              <a:buNone/>
            </a:pPr>
            <a:r>
              <a:rPr lang="en-US" dirty="0"/>
              <a:t>                         </a:t>
            </a:r>
            <a:r>
              <a:rPr lang="en-US" dirty="0" err="1"/>
              <a:t>Brudzinski’s</a:t>
            </a:r>
            <a:r>
              <a:rPr lang="en-US" dirty="0"/>
              <a:t> sign – Negative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FUNDUS EXAMINATION- Normal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CVS- S1, S2 </a:t>
            </a:r>
          </a:p>
          <a:p>
            <a:pPr marL="0" indent="0">
              <a:buNone/>
            </a:pPr>
            <a:r>
              <a:rPr lang="en-US" dirty="0"/>
              <a:t>              No murmur</a:t>
            </a:r>
          </a:p>
          <a:p>
            <a:r>
              <a:rPr lang="en-US" dirty="0"/>
              <a:t>RS- Bilateral normal VBS </a:t>
            </a:r>
          </a:p>
          <a:p>
            <a:pPr marL="0" indent="0">
              <a:buNone/>
            </a:pPr>
            <a:r>
              <a:rPr lang="en-US" dirty="0"/>
              <a:t>              </a:t>
            </a:r>
          </a:p>
          <a:p>
            <a:r>
              <a:rPr lang="en-US" dirty="0"/>
              <a:t>P/A- Soft, BS normal</a:t>
            </a:r>
          </a:p>
          <a:p>
            <a:pPr marL="0" indent="0">
              <a:buNone/>
            </a:pPr>
            <a:r>
              <a:rPr lang="en-US" dirty="0"/>
              <a:t>              No </a:t>
            </a:r>
            <a:r>
              <a:rPr lang="en-US" dirty="0" err="1"/>
              <a:t>organomegaly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OTHER  SYSTEMS  </a:t>
            </a:r>
            <a:endParaRPr lang="en-IN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77152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04/12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13800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PCV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36.7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2,20,000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2,18,000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UREA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27mg/dl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1.0mg/dl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136Meq/l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K+</a:t>
                      </a:r>
                    </a:p>
                    <a:p>
                      <a:r>
                        <a:rPr lang="en-US" dirty="0"/>
                        <a:t>Ca 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3.6Meq/l</a:t>
                      </a:r>
                    </a:p>
                    <a:p>
                      <a:r>
                        <a:rPr lang="en-US" dirty="0"/>
                        <a:t>8.9 mg/dl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CPK-MB</a:t>
                      </a:r>
                    </a:p>
                    <a:p>
                      <a:r>
                        <a:rPr lang="en-US" dirty="0"/>
                        <a:t>PT/INR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  <a:p>
                      <a:r>
                        <a:rPr lang="en-US" dirty="0"/>
                        <a:t>1.6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INVESTIGATIONS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TOT. BILIRUBIN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 mg/dl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DIR. BILIRUBIN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0.6mg/dl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IND. BILIRUBIN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0.6mg/dl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SGOT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 U/L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SGPT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17U/L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64U/L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FBS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77mg/dl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RBS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109mg/dl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CHOLESTEROL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140mg/dl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TGL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100mg/dl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61mg/dl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66mg/dl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DIO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05" y="404495"/>
            <a:ext cx="7741285" cy="61366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T BRAI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650" y="671195"/>
            <a:ext cx="7679055" cy="55156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642918"/>
            <a:ext cx="8329642" cy="54530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apparently healthy 60 year old male admitted with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h/o  electrocution (at the ground level) in the left hand around 3:00 pm on 23/11/2023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Followed by giddiness and numbness of left half of body and right half of face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T FIL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3076" r="55739" b="32013"/>
          <a:stretch>
            <a:fillRect/>
          </a:stretch>
        </p:blipFill>
        <p:spPr>
          <a:xfrm>
            <a:off x="1428728" y="785794"/>
            <a:ext cx="6062994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MRI BRAI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-1881"/>
          <a:stretch>
            <a:fillRect/>
          </a:stretch>
        </p:blipFill>
        <p:spPr>
          <a:xfrm>
            <a:off x="785786" y="285728"/>
            <a:ext cx="7500990" cy="631861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31129_142130.jpg"/>
          <p:cNvPicPr>
            <a:picLocks noGrp="1" noChangeAspect="1"/>
          </p:cNvPicPr>
          <p:nvPr>
            <p:ph idx="1"/>
          </p:nvPr>
        </p:nvPicPr>
        <p:blipFill>
          <a:blip r:embed="rId2"/>
          <a:srcRect l="39502" t="67840" r="53138"/>
          <a:stretch>
            <a:fillRect/>
          </a:stretch>
        </p:blipFill>
        <p:spPr>
          <a:xfrm rot="5400000">
            <a:off x="1857340" y="1071562"/>
            <a:ext cx="5143536" cy="485775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785794"/>
            <a:ext cx="8186766" cy="5310206"/>
          </a:xfrm>
        </p:spPr>
        <p:txBody>
          <a:bodyPr/>
          <a:lstStyle/>
          <a:p>
            <a:r>
              <a:rPr lang="en-US" b="1" dirty="0" err="1"/>
              <a:t>Neurophysician</a:t>
            </a:r>
            <a:r>
              <a:rPr lang="en-US" b="1" dirty="0"/>
              <a:t> opinion</a:t>
            </a:r>
            <a:r>
              <a:rPr lang="en-US" dirty="0"/>
              <a:t>: </a:t>
            </a:r>
          </a:p>
          <a:p>
            <a:r>
              <a:rPr lang="en-US" dirty="0" err="1"/>
              <a:t>Imp:CVA</a:t>
            </a:r>
            <a:r>
              <a:rPr lang="en-US" dirty="0"/>
              <a:t> Left </a:t>
            </a:r>
            <a:r>
              <a:rPr lang="en-US" dirty="0" err="1"/>
              <a:t>Hemiparesis</a:t>
            </a:r>
            <a:r>
              <a:rPr lang="en-US" dirty="0"/>
              <a:t>(Brainstem hemorrhage)</a:t>
            </a:r>
          </a:p>
          <a:p>
            <a:r>
              <a:rPr lang="en-US" dirty="0"/>
              <a:t>Rx</a:t>
            </a:r>
          </a:p>
          <a:p>
            <a:r>
              <a:rPr lang="en-US" dirty="0"/>
              <a:t>     Bp monitoring 4</a:t>
            </a:r>
            <a:r>
              <a:rPr lang="en-US" baseline="30000" dirty="0"/>
              <a:t>th</a:t>
            </a:r>
            <a:r>
              <a:rPr lang="en-US" dirty="0"/>
              <a:t> hourly</a:t>
            </a:r>
          </a:p>
          <a:p>
            <a:r>
              <a:rPr lang="en-US" dirty="0"/>
              <a:t>     </a:t>
            </a:r>
            <a:r>
              <a:rPr lang="en-US" dirty="0" err="1"/>
              <a:t>Inj.Mannitol</a:t>
            </a:r>
            <a:r>
              <a:rPr lang="en-US" dirty="0"/>
              <a:t> 100ml iv </a:t>
            </a:r>
            <a:r>
              <a:rPr lang="en-US" dirty="0" err="1"/>
              <a:t>tds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Inj</a:t>
            </a:r>
            <a:r>
              <a:rPr lang="en-US" dirty="0"/>
              <a:t> </a:t>
            </a:r>
            <a:r>
              <a:rPr lang="en-US" dirty="0" err="1"/>
              <a:t>Mannitol</a:t>
            </a:r>
            <a:r>
              <a:rPr lang="en-US" dirty="0"/>
              <a:t> 100ml iv </a:t>
            </a:r>
            <a:r>
              <a:rPr lang="en-US" dirty="0" err="1"/>
              <a:t>tds</a:t>
            </a:r>
            <a:r>
              <a:rPr lang="en-US" dirty="0"/>
              <a:t> for 5 days</a:t>
            </a:r>
          </a:p>
          <a:p>
            <a:r>
              <a:rPr lang="en-US" dirty="0"/>
              <a:t> </a:t>
            </a:r>
            <a:r>
              <a:rPr lang="en-US" dirty="0" err="1"/>
              <a:t>Inj</a:t>
            </a:r>
            <a:r>
              <a:rPr lang="en-US" dirty="0"/>
              <a:t> </a:t>
            </a:r>
            <a:r>
              <a:rPr lang="en-US" dirty="0" err="1"/>
              <a:t>Phenytoin</a:t>
            </a:r>
            <a:r>
              <a:rPr lang="en-US" dirty="0"/>
              <a:t> 100mg iv </a:t>
            </a:r>
            <a:r>
              <a:rPr lang="en-US" dirty="0" err="1"/>
              <a:t>tds</a:t>
            </a:r>
            <a:endParaRPr lang="en-US" dirty="0"/>
          </a:p>
          <a:p>
            <a:r>
              <a:rPr lang="en-US" dirty="0"/>
              <a:t> Tab. </a:t>
            </a:r>
            <a:r>
              <a:rPr lang="en-US" dirty="0" err="1"/>
              <a:t>Nifedipine</a:t>
            </a:r>
            <a:r>
              <a:rPr lang="en-US" dirty="0"/>
              <a:t> 10 mg 2tds</a:t>
            </a:r>
          </a:p>
          <a:p>
            <a:r>
              <a:rPr lang="en-US" dirty="0"/>
              <a:t> Tab. </a:t>
            </a:r>
            <a:r>
              <a:rPr lang="en-US" dirty="0" err="1"/>
              <a:t>Prazosin</a:t>
            </a:r>
            <a:r>
              <a:rPr lang="en-US" dirty="0"/>
              <a:t> 2mg </a:t>
            </a:r>
            <a:r>
              <a:rPr lang="en-US" dirty="0" err="1"/>
              <a:t>bd</a:t>
            </a:r>
            <a:endParaRPr lang="en-US" dirty="0"/>
          </a:p>
          <a:p>
            <a:r>
              <a:rPr lang="en-US" dirty="0"/>
              <a:t>Tab. </a:t>
            </a:r>
            <a:r>
              <a:rPr lang="en-US" dirty="0" err="1"/>
              <a:t>Atorvastatin</a:t>
            </a:r>
            <a:r>
              <a:rPr lang="en-US" dirty="0"/>
              <a:t> 10 mg 2hs</a:t>
            </a:r>
          </a:p>
          <a:p>
            <a:r>
              <a:rPr lang="en-US" dirty="0"/>
              <a:t>Physiotherapy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t>TREATMENT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initial symptoms of Giddiness, Ataxia &amp; weakness (from 3/5 to 4+/5) gradually improved over a period of 10 days except for the sensory complaints</a:t>
            </a:r>
          </a:p>
          <a:p>
            <a:endParaRPr lang="en-US" dirty="0"/>
          </a:p>
          <a:p>
            <a:r>
              <a:rPr lang="en-US" dirty="0"/>
              <a:t>Diagnosis </a:t>
            </a:r>
          </a:p>
          <a:p>
            <a:pPr>
              <a:buNone/>
            </a:pPr>
            <a:r>
              <a:rPr lang="en-US" sz="3200" b="1" dirty="0"/>
              <a:t>A case of Right hemi Pontine bleed secondary to electrocution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35f9783-a8e4-42a3-9bce-34ff84fdcde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86874" cy="64294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Patient was </a:t>
            </a:r>
            <a:r>
              <a:rPr lang="en-US" b="1" dirty="0"/>
              <a:t>asymptomatic</a:t>
            </a:r>
            <a:r>
              <a:rPr lang="en-US" dirty="0"/>
              <a:t> before electrocution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Following electrocution, </a:t>
            </a:r>
          </a:p>
          <a:p>
            <a:endParaRPr lang="en-US" dirty="0"/>
          </a:p>
          <a:p>
            <a:r>
              <a:rPr lang="en-US" dirty="0"/>
              <a:t>H/o giddiness</a:t>
            </a:r>
          </a:p>
          <a:p>
            <a:r>
              <a:rPr lang="en-US" dirty="0"/>
              <a:t>H/o inability to use the left UL &amp; LL</a:t>
            </a:r>
          </a:p>
          <a:p>
            <a:r>
              <a:rPr lang="en-US" dirty="0"/>
              <a:t>H/o inability to sit / walk  without  support</a:t>
            </a:r>
          </a:p>
          <a:p>
            <a:r>
              <a:rPr lang="en-US" dirty="0"/>
              <a:t>H/o numbness &amp; decreased sensation over left half of the body</a:t>
            </a:r>
          </a:p>
          <a:p>
            <a:r>
              <a:rPr lang="en-US" dirty="0"/>
              <a:t>H/o of loss of sensation over right half of face</a:t>
            </a:r>
          </a:p>
          <a:p>
            <a:r>
              <a:rPr lang="en-US" dirty="0"/>
              <a:t>H/o tremulousness in both hands (R &gt;L)</a:t>
            </a:r>
          </a:p>
          <a:p>
            <a:r>
              <a:rPr lang="en-US" dirty="0"/>
              <a:t>No h/o raised ICT symptoms – pre / post electrocution</a:t>
            </a:r>
          </a:p>
          <a:p>
            <a:r>
              <a:rPr lang="en-US" dirty="0"/>
              <a:t>No  head injury, Loss of consciousness</a:t>
            </a:r>
          </a:p>
          <a:p>
            <a:r>
              <a:rPr lang="en-US" dirty="0"/>
              <a:t>No  incontinence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HISTORY OF PRESENTING ILLNESS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348" y="1571612"/>
            <a:ext cx="7972452" cy="4524388"/>
          </a:xfrm>
        </p:spPr>
        <p:txBody>
          <a:bodyPr>
            <a:normAutofit/>
          </a:bodyPr>
          <a:lstStyle/>
          <a:p>
            <a:r>
              <a:rPr lang="en-US" dirty="0"/>
              <a:t>No h/o wound at electrocution site</a:t>
            </a:r>
          </a:p>
          <a:p>
            <a:r>
              <a:rPr lang="en-US" dirty="0"/>
              <a:t>No h/o difficulty in speech</a:t>
            </a:r>
          </a:p>
          <a:p>
            <a:r>
              <a:rPr lang="en-US" dirty="0"/>
              <a:t>No h/o difficulty in swallowing</a:t>
            </a:r>
          </a:p>
          <a:p>
            <a:r>
              <a:rPr lang="en-US" dirty="0"/>
              <a:t>No h/o hoarseness of voice</a:t>
            </a:r>
          </a:p>
          <a:p>
            <a:r>
              <a:rPr lang="en-US" dirty="0"/>
              <a:t>No h/o deviation of angle of mouth</a:t>
            </a:r>
          </a:p>
          <a:p>
            <a:r>
              <a:rPr lang="en-US" dirty="0"/>
              <a:t>No cardio respiratory symptoms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Systemic Hypertension for 2 years – on Rx</a:t>
            </a:r>
          </a:p>
          <a:p>
            <a:r>
              <a:rPr lang="en-US" dirty="0"/>
              <a:t>Not a k/c/o Diabetes mellitus, Coronary artery disease, Chronic kidney disease, Asthma, TB, Epilepsy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PAST HISTORY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Mixed diet</a:t>
            </a:r>
          </a:p>
          <a:p>
            <a:r>
              <a:rPr lang="en-US" dirty="0"/>
              <a:t>Normal bowel and bladder  habits</a:t>
            </a:r>
          </a:p>
          <a:p>
            <a:r>
              <a:rPr lang="en-US" dirty="0"/>
              <a:t> Normal sleep pattern</a:t>
            </a:r>
          </a:p>
          <a:p>
            <a:r>
              <a:rPr lang="en-US" dirty="0"/>
              <a:t>Known alcoholic and smoker 40 years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PERSONAL HISTORY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Patient was </a:t>
            </a:r>
          </a:p>
          <a:p>
            <a:r>
              <a:rPr lang="en-US" dirty="0"/>
              <a:t>Conscious</a:t>
            </a:r>
          </a:p>
          <a:p>
            <a:r>
              <a:rPr lang="en-US" dirty="0"/>
              <a:t>Moderately built and nourished</a:t>
            </a:r>
          </a:p>
          <a:p>
            <a:r>
              <a:rPr lang="en-US" dirty="0"/>
              <a:t>No pallor, icterus, cyanosis, clubbing</a:t>
            </a:r>
          </a:p>
          <a:p>
            <a:r>
              <a:rPr lang="en-US" dirty="0"/>
              <a:t>No pedal edema</a:t>
            </a:r>
          </a:p>
          <a:p>
            <a:r>
              <a:rPr lang="en-US" dirty="0"/>
              <a:t>No generalized lymphadenopathy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EXAMINATION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PR- 86/min, regular  rhythm,  normal volume, no specific character, felt equally in all peripheral vessels, no delays</a:t>
            </a:r>
          </a:p>
          <a:p>
            <a:r>
              <a:rPr lang="en-US" dirty="0"/>
              <a:t>BP-160/90 mm Hg (right UL)</a:t>
            </a:r>
          </a:p>
          <a:p>
            <a:r>
              <a:rPr lang="en-US" dirty="0"/>
              <a:t>SpO2 - 98% in room air</a:t>
            </a:r>
          </a:p>
          <a:p>
            <a:r>
              <a:rPr lang="en-US" dirty="0"/>
              <a:t>RR- 16/min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VITALS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Conscious </a:t>
            </a:r>
          </a:p>
          <a:p>
            <a:r>
              <a:rPr lang="en-US" dirty="0"/>
              <a:t>Oriented to time, place, person</a:t>
            </a:r>
          </a:p>
          <a:p>
            <a:r>
              <a:rPr lang="en-US" dirty="0"/>
              <a:t>Right handed individual</a:t>
            </a:r>
          </a:p>
          <a:p>
            <a:r>
              <a:rPr lang="en-US" dirty="0"/>
              <a:t>Intelligence and behavior normal</a:t>
            </a:r>
          </a:p>
          <a:p>
            <a:r>
              <a:rPr lang="en-US" dirty="0"/>
              <a:t>Memory intact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CNS EXAMINATION</a:t>
            </a:r>
            <a:endParaRPr lang="en-IN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222</TotalTime>
  <Words>692</Words>
  <Application>Microsoft Office PowerPoint</Application>
  <PresentationFormat>On-screen Show (4:3)</PresentationFormat>
  <Paragraphs>227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Paper</vt:lpstr>
      <vt:lpstr>ELECTRIC BLEEDS</vt:lpstr>
      <vt:lpstr>PowerPoint Presentation</vt:lpstr>
      <vt:lpstr>HISTORY OF PRESENTING ILLNESS</vt:lpstr>
      <vt:lpstr>PowerPoint Presentation</vt:lpstr>
      <vt:lpstr>PAST HISTORY</vt:lpstr>
      <vt:lpstr>PERSONAL HISTORY</vt:lpstr>
      <vt:lpstr>GENERAL EXAMINATION</vt:lpstr>
      <vt:lpstr>VITALS</vt:lpstr>
      <vt:lpstr>CNS EXAMINATION</vt:lpstr>
      <vt:lpstr>Cranial nerves</vt:lpstr>
      <vt:lpstr>MOTOR  SYSTEM</vt:lpstr>
      <vt:lpstr>SENSORY SYSTEM</vt:lpstr>
      <vt:lpstr> CEREBELLUM </vt:lpstr>
      <vt:lpstr>PowerPoint Presentation</vt:lpstr>
      <vt:lpstr>OTHER  SYSTEMS  </vt:lpstr>
      <vt:lpstr>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HAMITH MUJAMMIL KHAN H</cp:lastModifiedBy>
  <cp:revision>44</cp:revision>
  <dcterms:created xsi:type="dcterms:W3CDTF">2023-12-06T12:19:00Z</dcterms:created>
  <dcterms:modified xsi:type="dcterms:W3CDTF">2024-01-09T16:41:31Z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5038C283D6A641A6BDD9FF64EAA1B9A9_13</vt:lpwstr>
  </property>
  <property fmtid="{D5CDD505-2E9C-101B-9397-08002B2CF9AE}" pid="3" name="KSOProductBuildVer">
    <vt:lpwstr>1033-12.2.0.13359</vt:lpwstr>
  </property>
</Properties>
</file>