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0ECB5-9762-1842-AEB1-FB50EAA8F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POST RENAL  TRANSPLANT </a:t>
            </a:r>
            <a:br>
              <a:rPr lang="en-IN"/>
            </a:br>
            <a:r>
              <a:rPr lang="en-IN"/>
              <a:t>MILIARY MOTTLING...NOT ALWAYS TUBERCULOSIS.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6D8B3-84F7-A344-9A57-912FD4423C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02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17DCF-37AD-B140-A77A-18AE57551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Diagnois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35FF3-F0BA-414F-B59D-97DAE7DBD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Key: </a:t>
            </a:r>
            <a:r>
              <a:rPr lang="en-IN" b="1" i="1"/>
              <a:t>HIGH INDEX OF SUSPICION.</a:t>
            </a:r>
          </a:p>
          <a:p>
            <a:r>
              <a:rPr lang="en-IN" b="1" i="1"/>
              <a:t>EOSINOPHILIA .</a:t>
            </a:r>
            <a:r>
              <a:rPr lang="en-IN"/>
              <a:t>93.5 % SENSITIVE AND 93.1% specific in strongyloidiasis.</a:t>
            </a:r>
          </a:p>
          <a:p>
            <a:r>
              <a:rPr lang="en-IN"/>
              <a:t>Peripheral eosinophilia in SHS –good prognostic factor.</a:t>
            </a:r>
          </a:p>
          <a:p>
            <a:r>
              <a:rPr lang="en-IN"/>
              <a:t>ELISA – PPV of 91% and NPV of 98%.</a:t>
            </a:r>
          </a:p>
          <a:p>
            <a:r>
              <a:rPr lang="en-IN"/>
              <a:t>Standard stool analysis- Insensitive for detecting Strongyloides.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98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948F3-154D-DE4F-9E59-99FFA232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Imaging: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5DDCB-F970-A147-BF6E-F008E39FA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/>
              <a:t>Ct chest: </a:t>
            </a:r>
            <a:r>
              <a:rPr lang="en-IN"/>
              <a:t> Ground glass opacity; interlobular septal thickening; consolidation.</a:t>
            </a:r>
          </a:p>
          <a:p>
            <a:r>
              <a:rPr lang="en-IN"/>
              <a:t>Our patient - </a:t>
            </a:r>
            <a:r>
              <a:rPr lang="en-IN" b="1" i="1"/>
              <a:t> extensive miliary pattern of infiltrates.</a:t>
            </a:r>
          </a:p>
          <a:p>
            <a:r>
              <a:rPr lang="en-IN"/>
              <a:t>Hemoptysis,hemoglobin drop and respiratory distress-diffuse alveolar hemorrhage.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01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6FEDD-599D-2940-8933-E6654895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Prognosis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3493-8F50-164B-9CB8-616F6A6A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HYPERINFECTION syndrome- High morbidity and mortality.</a:t>
            </a:r>
          </a:p>
          <a:p>
            <a:r>
              <a:rPr lang="en-IN"/>
              <a:t>If left untreated , mortality rate 100%.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EEC4-4D75-904B-97AE-1DE2C8D3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Treatment: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B4C42-FB9B-5447-AE30-AFB8B4689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Ivermectin ,albendazole and mebendazole are effective.</a:t>
            </a:r>
          </a:p>
          <a:p>
            <a:r>
              <a:rPr lang="en-IN"/>
              <a:t>Ivermectin is the drug of choice.</a:t>
            </a:r>
          </a:p>
          <a:p>
            <a:r>
              <a:rPr lang="en-IN"/>
              <a:t>Oral ivermectin preferred for intestinal strongyloidiasis.</a:t>
            </a:r>
          </a:p>
          <a:p>
            <a:r>
              <a:rPr lang="en-IN"/>
              <a:t>But ,</a:t>
            </a:r>
            <a:r>
              <a:rPr lang="en-IN" b="1" i="1"/>
              <a:t>patinets with SHS experience paralytic ileus ,profuse vomiting and diarrhoea.</a:t>
            </a:r>
          </a:p>
          <a:p>
            <a:r>
              <a:rPr lang="en-IN"/>
              <a:t>Limits the delivery and absorption of oral medications.</a:t>
            </a:r>
          </a:p>
          <a:p>
            <a:r>
              <a:rPr lang="en-IN"/>
              <a:t>Parenteral ivermectin – Available only for veterinary use.</a:t>
            </a:r>
          </a:p>
          <a:p>
            <a:r>
              <a:rPr lang="en-IN"/>
              <a:t>Used occasionally in humans with severe strongyloidiasis,refractory to oral agents.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86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4EBD-4A36-074B-9002-466A41FE1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99AAF65-6803-ED4B-8B37-C40F60A848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078" y="2310339"/>
            <a:ext cx="5963048" cy="357399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669212-C0F2-2A41-8665-1754E4E9BF59}"/>
              </a:ext>
            </a:extLst>
          </p:cNvPr>
          <p:cNvSpPr txBox="1"/>
          <p:nvPr/>
        </p:nvSpPr>
        <p:spPr>
          <a:xfrm>
            <a:off x="5184576" y="250567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145C191B-5E34-674A-B1A3-60B8EDD84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593" y="2310339"/>
            <a:ext cx="3679031" cy="336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AE41-E150-7447-BC9E-27187799F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RECAP.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40707-56F6-A94A-AC77-B0E50E1CA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032"/>
            <a:ext cx="5612384" cy="3416300"/>
          </a:xfrm>
        </p:spPr>
        <p:txBody>
          <a:bodyPr/>
          <a:lstStyle/>
          <a:p>
            <a:r>
              <a:rPr lang="en-IN"/>
              <a:t>Vomiting and loss of apetite.</a:t>
            </a:r>
          </a:p>
          <a:p>
            <a:r>
              <a:rPr lang="en-IN"/>
              <a:t>Acute cell mediated rejection.</a:t>
            </a:r>
          </a:p>
          <a:p>
            <a:r>
              <a:rPr lang="en-IN"/>
              <a:t>Started on glucocorticoid therapy.</a:t>
            </a:r>
          </a:p>
          <a:p>
            <a:r>
              <a:rPr lang="en-IN"/>
              <a:t>Enterocolitis and Respiratory distress(miliary mottling).</a:t>
            </a:r>
          </a:p>
          <a:p>
            <a:r>
              <a:rPr lang="en-IN"/>
              <a:t>Stool: oocysts of cryptospora.Modified afb staining.</a:t>
            </a:r>
          </a:p>
          <a:p>
            <a:r>
              <a:rPr lang="en-IN"/>
              <a:t>Patient started on ATT AND ANTIFUNGALS.</a:t>
            </a:r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398F1-60D2-B844-850B-22289614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6A169-CE50-144C-AD87-36B6E7284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Patient deteriorated after att and ANTIFUNGALS
Wet Mount of the sputum: Strongyloides.</a:t>
            </a:r>
          </a:p>
          <a:p>
            <a:r>
              <a:rPr lang="en-IN"/>
              <a:t>Absolute eosinophil count :660 cells/cu.mm</a:t>
            </a:r>
          </a:p>
          <a:p>
            <a:r>
              <a:rPr lang="en-IN"/>
              <a:t>Att stopped .Diagnosis of </a:t>
            </a:r>
            <a:r>
              <a:rPr lang="en-IN" b="1" i="1"/>
              <a:t> STRONGYLOIDES HYPERINFECTION SYNDROME </a:t>
            </a:r>
          </a:p>
          <a:p>
            <a:pPr marL="0" indent="0">
              <a:buNone/>
            </a:pPr>
            <a:r>
              <a:rPr lang="en-IN"/>
              <a:t>      was made</a:t>
            </a:r>
            <a:r>
              <a:rPr lang="en-IN" b="1" i="1"/>
              <a:t> </a:t>
            </a:r>
            <a:r>
              <a:rPr lang="en-IN"/>
              <a:t>patient started on oral ivermectin.No clinical response.</a:t>
            </a:r>
          </a:p>
          <a:p>
            <a:endParaRPr lang="en-IN"/>
          </a:p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191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50E8-EF0D-3442-8F86-33789829B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F800205-44A6-6444-9B7F-1889A25D5D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2294" y="2089547"/>
            <a:ext cx="10768409" cy="3794785"/>
          </a:xfrm>
        </p:spPr>
      </p:pic>
    </p:spTree>
    <p:extLst>
      <p:ext uri="{BB962C8B-B14F-4D97-AF65-F5344CB8AC3E}">
        <p14:creationId xmlns:p14="http://schemas.microsoft.com/office/powerpoint/2010/main" val="2753800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9B94-67F8-B245-A73B-B18ED1A61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8CBA58C-6E55-624F-8875-F7A2761747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9156" y="3011487"/>
            <a:ext cx="6858000" cy="2600325"/>
          </a:xfrm>
        </p:spPr>
      </p:pic>
    </p:spTree>
    <p:extLst>
      <p:ext uri="{BB962C8B-B14F-4D97-AF65-F5344CB8AC3E}">
        <p14:creationId xmlns:p14="http://schemas.microsoft.com/office/powerpoint/2010/main" val="344825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BDD2D-6A22-6449-981C-5D42FE37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90DF-01D1-614B-8DCE-127ED44D6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Veterinary formulation of ivermectin was procured.Administered at a dose of 200 mcg/day.Divided into two equal portions;at two separate sites subcutaneously.</a:t>
            </a:r>
          </a:p>
          <a:p>
            <a:r>
              <a:rPr lang="en-IN"/>
              <a:t>Patient tolerated the therapy well.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AEB0F4B-7AB2-A74E-A1E7-752B0F518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13" y="3214687"/>
            <a:ext cx="3768328" cy="351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7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C483-1578-AB45-B750-C969A9F62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38E93-E58A-EA42-A937-F0D841738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After 3 doses of parenteral ivermectin ,symptoms started subsiding.</a:t>
            </a:r>
          </a:p>
          <a:p>
            <a:r>
              <a:rPr lang="en-IN"/>
              <a:t>Immunosuppressants were gradually reintroduced.</a:t>
            </a:r>
          </a:p>
          <a:p>
            <a:r>
              <a:rPr lang="en-IN"/>
              <a:t>After </a:t>
            </a:r>
            <a:r>
              <a:rPr lang="en-IN" b="1" i="1"/>
              <a:t>7 doses of subcutaneous ivermectin,</a:t>
            </a:r>
            <a:r>
              <a:rPr lang="en-IN"/>
              <a:t> he was switched over to oral ivermectin therapy.</a:t>
            </a:r>
          </a:p>
          <a:p>
            <a:r>
              <a:rPr lang="en-IN"/>
              <a:t>Continued for 2 weeks after 3 consecutive stool specimens are negative for Strongyloides larva.</a:t>
            </a:r>
          </a:p>
        </p:txBody>
      </p:sp>
    </p:spTree>
    <p:extLst>
      <p:ext uri="{BB962C8B-B14F-4D97-AF65-F5344CB8AC3E}">
        <p14:creationId xmlns:p14="http://schemas.microsoft.com/office/powerpoint/2010/main" val="165419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20A35-3A85-AE45-877D-BDBF8D49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SHS vs Disseminated strongyloidiasis.</a:t>
            </a:r>
            <a:br>
              <a:rPr lang="en-IN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C5873-B292-084A-B7DE-C38530526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SHS is estimated to happen in 1.5 to 2.5 percent of patient with strongyloidiasis.</a:t>
            </a:r>
          </a:p>
          <a:p>
            <a:r>
              <a:rPr lang="en-IN"/>
              <a:t>SHS and Disseminated strongyloidiasis are not synonymous.</a:t>
            </a:r>
          </a:p>
          <a:p>
            <a:r>
              <a:rPr lang="en-IN"/>
              <a:t>Disseminated disease is defined by the presence of parasites in organs outside traditional life cycle.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14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602A0-40B3-D64B-860F-AAD23854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Pathogenesis:</a:t>
            </a:r>
            <a:br>
              <a:rPr lang="en-IN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12743-B102-834D-A7D8-B5ED8BA3A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Corticosteroid induce SHS by
Increasing apoptosis of Th2 cells; reducing the eosinophil count;inhibiting mast cell response.</a:t>
            </a:r>
          </a:p>
          <a:p>
            <a:r>
              <a:rPr lang="en-IN"/>
              <a:t>Increase </a:t>
            </a:r>
            <a:r>
              <a:rPr lang="en-IN" b="1" i="1"/>
              <a:t>ecdysteroid </a:t>
            </a:r>
            <a:r>
              <a:rPr lang="en-IN"/>
              <a:t>like substances (sterols with non hormonal anabolic effects) in the body mainly in the intestinal wall.</a:t>
            </a:r>
          </a:p>
          <a:p>
            <a:r>
              <a:rPr lang="en-IN"/>
              <a:t>Ecdysteroids induce increase production of autoinfective filiariform LARVAE-HYPERINFECTION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6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Ion Boardroom</vt:lpstr>
      <vt:lpstr>POST RENAL  TRANSPLANT  MILIARY MOTTLING...NOT ALWAYS TUBERCULOSIS.</vt:lpstr>
      <vt:lpstr>RECAP.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SHS vs Disseminated strongyloidiasis. </vt:lpstr>
      <vt:lpstr>Pathogenesis: </vt:lpstr>
      <vt:lpstr>Diagnois</vt:lpstr>
      <vt:lpstr>Imaging:</vt:lpstr>
      <vt:lpstr>Prognosis</vt:lpstr>
      <vt:lpstr>Treatment: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RENAL  TRANSPLANT  MILIARY MOTTLING...NOT ALWAYS TUBERCULOSIS.</dc:title>
  <dc:creator>918220910386</dc:creator>
  <cp:lastModifiedBy>918220910386</cp:lastModifiedBy>
  <cp:revision>2</cp:revision>
  <dcterms:created xsi:type="dcterms:W3CDTF">2021-12-05T23:20:21Z</dcterms:created>
  <dcterms:modified xsi:type="dcterms:W3CDTF">2021-12-06T00:21:42Z</dcterms:modified>
</cp:coreProperties>
</file>