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D122BC71-CD8D-49F3-A217-05AE944238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tableStyles" Target="tableStyles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e063cf5f48043cf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e063cf5f48043cf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e063cf5f48043cf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e063cf5f48043cf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e063cf5f48043cf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e063cf5f48043cf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e063cf5f48043cf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e063cf5f48043cf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e063cf5f48043cf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e063cf5f48043cf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e063cf5f48043cf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e063cf5f48043cf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e063cf5f48043cf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e063cf5f48043cf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e063cf5f48043cf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e063cf5f48043cf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e063cf5f48043cf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e063cf5f48043cf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RADIO IMAGING FOR DISCUSSION 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311700" y="3270925"/>
            <a:ext cx="8520600" cy="134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II MEDICAL UNIT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CHIEF:DR.DAVID PRADEEP KUMAR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ASSITANT PROFESSORS:DR.PRABHU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                                                        DR.NASEEMA BANU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                                                 DR.RAM KUMAR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idx="1" type="body"/>
          </p:nvPr>
        </p:nvSpPr>
        <p:spPr>
          <a:xfrm>
            <a:off x="819150" y="429350"/>
            <a:ext cx="7505700" cy="447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36 year old male referred from private hospital as a case of fever with thrombocytopenia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HOPI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H/o fever </a:t>
            </a:r>
            <a:r>
              <a:rPr lang="en-GB"/>
              <a:t>for 3 days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H/o myalgia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H/o hematochezia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H/o orthopnea for 1 years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No h/o gum bleeding and Malena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PAST HISTORY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k/c/o hemorrhoids for 2 years on conservative treatment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H/o RTA 1yr back - pelvic fracture with plating done (Records NA)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PERSONAL HISTORY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mixed diet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Alcoholic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Driver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idx="1" type="body"/>
          </p:nvPr>
        </p:nvSpPr>
        <p:spPr>
          <a:xfrm>
            <a:off x="819150" y="269475"/>
            <a:ext cx="7505700" cy="45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O/E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Pt conscious, oriented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 Pallor+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No cyanosis, clubbing, icterus, pedal edema,</a:t>
            </a:r>
            <a:r>
              <a:rPr lang="en-GB"/>
              <a:t> lymphadenopathy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Vitals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BP: 110/70mmHg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PR:96/min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SP02:98%RA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S/E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CVS : S1S2+ No murmur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RS : BAE+ NVBS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P/A : soft /BS+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CNS: conscious, oriented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Google Shape;144;p16"/>
          <p:cNvGraphicFramePr/>
          <p:nvPr/>
        </p:nvGraphicFramePr>
        <p:xfrm>
          <a:off x="5524500" y="1194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{D122BC71-CD8D-49F3-A217-05AE9442382E}</a:tableStyleId>
              </a:tblPr>
              <a:tblGrid>
                <a:gridCol w="904875"/>
                <a:gridCol w="904875"/>
                <a:gridCol w="904875"/>
                <a:gridCol w="904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21/08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22/08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23/08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TC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3200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3400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4100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HB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7.1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7.0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7.2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MCV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72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PLT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56000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50000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62000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PT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14.08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INR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1.01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145" name="Google Shape;145;p16"/>
          <p:cNvGraphicFramePr/>
          <p:nvPr/>
        </p:nvGraphicFramePr>
        <p:xfrm>
          <a:off x="952500" y="666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{D122BC71-CD8D-49F3-A217-05AE9442382E}</a:tableStyleId>
              </a:tblPr>
              <a:tblGrid>
                <a:gridCol w="1524000"/>
                <a:gridCol w="1524000"/>
                <a:gridCol w="1524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21/08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23/08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RBS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102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Urea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Creatinine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Sr  Na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138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Sr.K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4.2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T.B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0.8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SGOT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102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130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SGPT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ALP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220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180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6" name="Google Shape;146;p16"/>
          <p:cNvSpPr txBox="1"/>
          <p:nvPr/>
        </p:nvSpPr>
        <p:spPr>
          <a:xfrm>
            <a:off x="1361100" y="0"/>
            <a:ext cx="7787400" cy="3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INVESTIGATIONS 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4949" y="152400"/>
            <a:ext cx="5607125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2350" y="152400"/>
            <a:ext cx="6453775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7865" y="304802"/>
            <a:ext cx="6248251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LETS DISCUSS </a:t>
            </a:r>
            <a:endParaRPr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