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81" r:id="rId3"/>
    <p:sldId id="259" r:id="rId4"/>
    <p:sldId id="260" r:id="rId5"/>
    <p:sldId id="282" r:id="rId6"/>
    <p:sldId id="257" r:id="rId7"/>
    <p:sldId id="258" r:id="rId8"/>
    <p:sldId id="261" r:id="rId9"/>
    <p:sldId id="262" r:id="rId10"/>
    <p:sldId id="284" r:id="rId11"/>
    <p:sldId id="286" r:id="rId12"/>
    <p:sldId id="287" r:id="rId13"/>
    <p:sldId id="291" r:id="rId14"/>
    <p:sldId id="293" r:id="rId15"/>
    <p:sldId id="292" r:id="rId16"/>
    <p:sldId id="290" r:id="rId17"/>
    <p:sldId id="29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9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41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9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0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22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60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70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681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7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1/20/2024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8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2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JOURNAL PRESENTATION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589359" y="3657599"/>
            <a:ext cx="9697641" cy="2289573"/>
          </a:xfrm>
        </p:spPr>
        <p:txBody>
          <a:bodyPr>
            <a:normAutofit fontScale="40000" lnSpcReduction="20000"/>
          </a:bodyPr>
          <a:lstStyle/>
          <a:p>
            <a:r>
              <a:rPr lang="en-IN" dirty="0"/>
              <a:t>                                                                  </a:t>
            </a:r>
            <a:r>
              <a:rPr lang="en-US" dirty="0"/>
              <a:t>BY</a:t>
            </a:r>
            <a:r>
              <a:rPr lang="en-IN" dirty="0"/>
              <a:t>2nd </a:t>
            </a:r>
            <a:r>
              <a:rPr lang="en-US" dirty="0"/>
              <a:t>MEDICAL </a:t>
            </a:r>
            <a:r>
              <a:rPr lang="en-IN" dirty="0"/>
              <a:t>UNIT</a:t>
            </a:r>
            <a:endParaRPr lang="en-IN" sz="4900" dirty="0"/>
          </a:p>
          <a:p>
            <a:r>
              <a:rPr lang="en-IN" sz="4900" dirty="0"/>
              <a:t>                                                          CHIEF – Dr </a:t>
            </a:r>
            <a:r>
              <a:rPr lang="en-IN" sz="4900" dirty="0" err="1"/>
              <a:t>Bagialakshmi</a:t>
            </a:r>
            <a:r>
              <a:rPr lang="en-IN" sz="4900" dirty="0"/>
              <a:t> M D</a:t>
            </a:r>
          </a:p>
          <a:p>
            <a:r>
              <a:rPr lang="en-IN" sz="4900" dirty="0"/>
              <a:t>                                                       </a:t>
            </a:r>
            <a:r>
              <a:rPr lang="en-IN" sz="4900" dirty="0" err="1"/>
              <a:t>Asst</a:t>
            </a:r>
            <a:r>
              <a:rPr lang="en-IN" sz="4900" dirty="0"/>
              <a:t> Prof : Dr </a:t>
            </a:r>
            <a:r>
              <a:rPr lang="en-IN" sz="4900" dirty="0" err="1"/>
              <a:t>Vallidevi</a:t>
            </a:r>
            <a:r>
              <a:rPr lang="en-IN" sz="4900" dirty="0"/>
              <a:t> MD</a:t>
            </a:r>
          </a:p>
          <a:p>
            <a:r>
              <a:rPr lang="en-IN" sz="4900" dirty="0"/>
              <a:t>                                                                          Dr </a:t>
            </a:r>
            <a:r>
              <a:rPr lang="en-IN" sz="4900" dirty="0" err="1"/>
              <a:t>Ponsenthil</a:t>
            </a:r>
            <a:r>
              <a:rPr lang="en-IN" sz="4900" dirty="0"/>
              <a:t> </a:t>
            </a:r>
            <a:r>
              <a:rPr lang="en-IN" sz="4900" dirty="0" err="1"/>
              <a:t>kumar</a:t>
            </a:r>
            <a:r>
              <a:rPr lang="en-IN" sz="4900" dirty="0"/>
              <a:t> MD</a:t>
            </a:r>
          </a:p>
          <a:p>
            <a:r>
              <a:rPr lang="en-IN" sz="4900" dirty="0"/>
              <a:t>                                                                          Dr </a:t>
            </a:r>
            <a:r>
              <a:rPr lang="en-IN" sz="4900" dirty="0" err="1"/>
              <a:t>Ilamaran</a:t>
            </a:r>
            <a:r>
              <a:rPr lang="en-IN" sz="4900" dirty="0"/>
              <a:t> MD</a:t>
            </a:r>
          </a:p>
          <a:p>
            <a:r>
              <a:rPr lang="en-IN" sz="4900" dirty="0"/>
              <a:t>                                                      </a:t>
            </a:r>
            <a:r>
              <a:rPr lang="en-IN" sz="4900" dirty="0" err="1"/>
              <a:t>Presentor</a:t>
            </a:r>
            <a:r>
              <a:rPr lang="en-IN" sz="4900" dirty="0"/>
              <a:t>: Dr </a:t>
            </a:r>
            <a:r>
              <a:rPr lang="en-IN" sz="4900" dirty="0" err="1"/>
              <a:t>Hariharan</a:t>
            </a:r>
            <a:r>
              <a:rPr lang="en-IN" sz="4900" dirty="0"/>
              <a:t> </a:t>
            </a:r>
          </a:p>
          <a:p>
            <a:r>
              <a:rPr lang="en-IN" dirty="0"/>
              <a:t> 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2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574A4DA-DB24-3CE1-80A0-26F5B0235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Results </a:t>
            </a: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958CB2B-9EEA-D52A-4DC5-AA51D2FBC0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637" y="1625203"/>
            <a:ext cx="3803045" cy="4520073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229037-5B93-65DF-732B-A775C49798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471" y="1625202"/>
            <a:ext cx="3449190" cy="452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935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4A394D-C65A-116E-7146-BE1C7FD2B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TNFR1 levels were positively correlated with age, BMI, diastolic blood </a:t>
            </a:r>
            <a:r>
              <a:rPr lang="en-IN" dirty="0" err="1"/>
              <a:t>pressure,fasting</a:t>
            </a:r>
            <a:r>
              <a:rPr lang="en-IN" dirty="0"/>
              <a:t> plasma glucose, postprandial plasma glucose, HbA1c, urea, creatinine, and MIC. </a:t>
            </a:r>
          </a:p>
          <a:p>
            <a:pPr marL="0" indent="0">
              <a:buNone/>
            </a:pPr>
            <a:r>
              <a:rPr lang="en-IN" dirty="0"/>
              <a:t>There was no Significant correlation between systolic blood pressure,  cholesterol, HDL and LDL cholesterol, and serum triglycerides.</a:t>
            </a:r>
          </a:p>
          <a:p>
            <a:pPr marL="0" indent="0">
              <a:buNone/>
            </a:pPr>
            <a:r>
              <a:rPr lang="en-IN" dirty="0"/>
              <a:t>Soluble </a:t>
            </a:r>
            <a:r>
              <a:rPr lang="en-IN" dirty="0" err="1"/>
              <a:t>tumor</a:t>
            </a:r>
            <a:r>
              <a:rPr lang="en-IN" dirty="0"/>
              <a:t> necrosis factor receptor1 (sTNFR1) level was highest in MAC with a 2.3-fold increase, followed by MIC with a 1.3-fold increase when compared to the </a:t>
            </a:r>
            <a:r>
              <a:rPr lang="en-IN" dirty="0" err="1"/>
              <a:t>Normalbuminuric</a:t>
            </a:r>
            <a:r>
              <a:rPr lang="en-IN" dirty="0"/>
              <a:t> group. The  levels of STNFR1 were not different between normal glucose tolerance and </a:t>
            </a:r>
            <a:r>
              <a:rPr lang="en-IN" dirty="0" err="1"/>
              <a:t>Normalbuminuric</a:t>
            </a:r>
            <a:r>
              <a:rPr lang="en-IN" dirty="0"/>
              <a:t> group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56060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413189D-8F3C-988A-BD66-E6AADD654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D062AB-BCF8-793D-18FF-39D2317A1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There was a positive correlation with age and several other metabolic parameters with STFNR1 and no correlation with lipids. This finding implies that </a:t>
            </a:r>
            <a:r>
              <a:rPr lang="en-IN" dirty="0" err="1"/>
              <a:t>hyperglycemia</a:t>
            </a:r>
            <a:r>
              <a:rPr lang="en-IN" dirty="0"/>
              <a:t> is central in the regulation of circulation sTNFR1 levels. </a:t>
            </a:r>
          </a:p>
          <a:p>
            <a:r>
              <a:rPr lang="en-IN" dirty="0"/>
              <a:t>There was a negative correlation of sTNFR1 with </a:t>
            </a:r>
            <a:r>
              <a:rPr lang="en-IN" dirty="0" err="1"/>
              <a:t>eGFR</a:t>
            </a:r>
            <a:r>
              <a:rPr lang="en-IN" dirty="0"/>
              <a:t>, indicating the association of STNFR1 with renal decline.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817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0CF532-B861-75E0-8F74-2A47D5691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C6CC0C-C6FF-897F-B225-6FD3DA670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Studies support the potential role of sTNFR1 in predicting the severity of renal disease. In this context, we found a positive correlation between sTNFR1 and </a:t>
            </a:r>
            <a:r>
              <a:rPr lang="en-IN" dirty="0" err="1"/>
              <a:t>glycemic</a:t>
            </a:r>
            <a:r>
              <a:rPr lang="en-IN" dirty="0"/>
              <a:t> parameters, including fasting glucose and HbA1c. The correlation between sTNFR1 and established kidney injury markers such as Serum creatinine and MIC suggest a diagnostic as well as prognostic value of sTNFR1. The significant negative correlation of sTNFR1 with </a:t>
            </a:r>
            <a:r>
              <a:rPr lang="en-IN" dirty="0" err="1"/>
              <a:t>eGFR</a:t>
            </a:r>
            <a:r>
              <a:rPr lang="en-IN" dirty="0"/>
              <a:t> also substantiates the role of sTNFR1 in assessing diabetic kidney injury.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419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9A3892-46D6-324D-65C5-183C5795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Limitations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DCC290-3A56-0A58-2A74-FB27A9C4F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Since it is a cross sectional study, No cause and effect relationship can be Established between the levels of STNFR and </a:t>
            </a:r>
            <a:r>
              <a:rPr lang="en-IN" dirty="0" err="1"/>
              <a:t>Microalbuminuria</a:t>
            </a:r>
            <a:r>
              <a:rPr lang="en-IN" dirty="0"/>
              <a:t> / </a:t>
            </a:r>
            <a:r>
              <a:rPr lang="en-IN" dirty="0" err="1"/>
              <a:t>Macroalbuminuria</a:t>
            </a:r>
            <a:r>
              <a:rPr lang="en-IN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396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743CCF-8D0B-E3F4-02E8-2731E8486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Conclusion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CC56AA-7674-51FA-55E0-EE5BD0AE2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
In summary, we report that in Asian Indians, the sTNFR1 profile is higher in MIC </a:t>
            </a:r>
          </a:p>
          <a:p>
            <a:pPr marL="0" indent="0">
              <a:buNone/>
            </a:pPr>
            <a:r>
              <a:rPr lang="en-IN" dirty="0"/>
              <a:t>and MAC, suggesting that it has the potential </a:t>
            </a:r>
          </a:p>
          <a:p>
            <a:pPr marL="0" indent="0">
              <a:buNone/>
            </a:pPr>
            <a:r>
              <a:rPr lang="en-IN" dirty="0"/>
              <a:t>to be used as an early diagnostic marker for MIC or MAC.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77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E8A2AD-1F34-B006-F380-0AC879994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Discussion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29B1EB-159A-B9EE-0CD4-D08F9766E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Diabetic kidney disease (DKD) is characterized by glomerular apoptosis and is directly related to HbA1C and diabetic duration, and has been shown to be associated with an increase of </a:t>
            </a:r>
            <a:r>
              <a:rPr lang="en-IN" dirty="0" err="1"/>
              <a:t>proinflammatory</a:t>
            </a:r>
            <a:r>
              <a:rPr lang="en-IN" dirty="0"/>
              <a:t> cytokines such as TNF-α.19 Soluble forms of TNFR1 and TNFR2 are generated, possibly due to alternative splicing that results in the loss of the transmembrane and cytoplasmic domain. </a:t>
            </a:r>
          </a:p>
          <a:p>
            <a:pPr marL="0" indent="0">
              <a:buNone/>
            </a:pPr>
            <a:r>
              <a:rPr lang="en-IN" dirty="0"/>
              <a:t>The underlying chronic </a:t>
            </a:r>
            <a:r>
              <a:rPr lang="en-IN" dirty="0" err="1"/>
              <a:t>proinflammatory</a:t>
            </a:r>
            <a:r>
              <a:rPr lang="en-IN" dirty="0"/>
              <a:t> state possibly results in the generation of STNFR1, perhaps a way of counteracting the effects of TNF-α. </a:t>
            </a:r>
          </a:p>
          <a:p>
            <a:pPr marL="0" indent="0">
              <a:buNone/>
            </a:pPr>
            <a:r>
              <a:rPr lang="en-IN" dirty="0"/>
              <a:t>
They analysed the relationship of plasma levels of sTNFR1 with different stages of DKD grouped by MAC. We found that levels of </a:t>
            </a:r>
          </a:p>
          <a:p>
            <a:pPr marL="0" indent="0">
              <a:buNone/>
            </a:pPr>
            <a:r>
              <a:rPr lang="en-IN" dirty="0"/>
              <a:t>sTNFR1 were increased with the severity of diabetic kidney disease, with MIC showing high levels of sTNFR1 and MAC displaying very high levels.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77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6A0ECB9-C733-EFB0-030C-A11211F8DB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941" y="530680"/>
            <a:ext cx="8399934" cy="6027963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2C2A38-0905-30AD-04C1-2B2CFBCBE3BD}"/>
              </a:ext>
            </a:extLst>
          </p:cNvPr>
          <p:cNvSpPr txBox="1"/>
          <p:nvPr/>
        </p:nvSpPr>
        <p:spPr>
          <a:xfrm>
            <a:off x="5181600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7964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flipH="1">
            <a:off x="-1219199" y="570156"/>
            <a:ext cx="1066799" cy="105425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833DD912-7F6B-3A2D-B4CA-00379D1C83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292" y="356515"/>
            <a:ext cx="9823416" cy="6144969"/>
          </a:xfrm>
        </p:spPr>
      </p:pic>
    </p:spTree>
    <p:extLst>
      <p:ext uri="{BB962C8B-B14F-4D97-AF65-F5344CB8AC3E}">
        <p14:creationId xmlns:p14="http://schemas.microsoft.com/office/powerpoint/2010/main" val="2384074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BACKGROUND OF THE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err="1"/>
              <a:t>Microalbuminuria</a:t>
            </a:r>
            <a:r>
              <a:rPr lang="en-IN" dirty="0"/>
              <a:t> is not a satisfactory for early detection of diabetic kidney disease since some Patients with chronic kidney disease  have normal </a:t>
            </a:r>
          </a:p>
          <a:p>
            <a:pPr marL="0" indent="0">
              <a:buNone/>
            </a:pPr>
            <a:r>
              <a:rPr lang="en-IN" dirty="0"/>
              <a:t>Albuminuria despite underlying kidney damage. This is called as </a:t>
            </a:r>
            <a:r>
              <a:rPr lang="en-IN" dirty="0" err="1"/>
              <a:t>normalbuminuric</a:t>
            </a:r>
            <a:r>
              <a:rPr lang="en-IN" dirty="0"/>
              <a:t> CKD . </a:t>
            </a:r>
          </a:p>
        </p:txBody>
      </p:sp>
    </p:spTree>
    <p:extLst>
      <p:ext uri="{BB962C8B-B14F-4D97-AF65-F5344CB8AC3E}">
        <p14:creationId xmlns:p14="http://schemas.microsoft.com/office/powerpoint/2010/main" val="3849467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882F896-1707-6AB5-5072-A17DA5F3A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Markers used To diagnose kidney injury are </a:t>
            </a:r>
          </a:p>
          <a:p>
            <a:r>
              <a:rPr lang="en-IN" dirty="0"/>
              <a:t>Urinary retinol binding protein</a:t>
            </a:r>
          </a:p>
          <a:p>
            <a:r>
              <a:rPr lang="en-IN" dirty="0"/>
              <a:t>Fatty acid binding protein</a:t>
            </a:r>
          </a:p>
          <a:p>
            <a:endParaRPr lang="en-IN" dirty="0"/>
          </a:p>
          <a:p>
            <a:r>
              <a:rPr lang="en-IN" dirty="0"/>
              <a:t>Neutrophil gelatinase  associated </a:t>
            </a:r>
            <a:r>
              <a:rPr lang="en-IN" dirty="0" err="1"/>
              <a:t>lipocalcin</a:t>
            </a:r>
            <a:endParaRPr lang="en-IN" dirty="0"/>
          </a:p>
          <a:p>
            <a:r>
              <a:rPr lang="en-IN" dirty="0"/>
              <a:t>Kidney injury molecule</a:t>
            </a:r>
          </a:p>
          <a:p>
            <a:r>
              <a:rPr lang="en-IN" dirty="0"/>
              <a:t>Cystatin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88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505199" y="228600"/>
            <a:ext cx="3124200" cy="1054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A42AE1-CC08-8655-B0A6-1A26A4644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activation of inflammatory Pathways such as </a:t>
            </a:r>
            <a:r>
              <a:rPr lang="en-IN" dirty="0" err="1"/>
              <a:t>Tumor</a:t>
            </a:r>
            <a:r>
              <a:rPr lang="en-IN" dirty="0"/>
              <a:t> necrosis factor is said to be involved in the development of insulin resistance. </a:t>
            </a:r>
          </a:p>
          <a:p>
            <a:pPr marL="0" indent="0">
              <a:buNone/>
            </a:pPr>
            <a:r>
              <a:rPr lang="en-IN" dirty="0"/>
              <a:t> The circulating levels of soluble T receptors </a:t>
            </a:r>
            <a:r>
              <a:rPr lang="en-IN" dirty="0" err="1"/>
              <a:t>sTNFR</a:t>
            </a:r>
            <a:r>
              <a:rPr lang="en-IN" dirty="0"/>
              <a:t> 1 and 2 are Have demonstrated to be a predictive marker in ESRD in Caucasian people.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652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OBJECTIVE OF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assess the relationship </a:t>
            </a:r>
            <a:r>
              <a:rPr lang="en-IN" dirty="0"/>
              <a:t>between soluble </a:t>
            </a:r>
            <a:r>
              <a:rPr lang="en-IN" dirty="0" err="1"/>
              <a:t>Tumor</a:t>
            </a:r>
            <a:r>
              <a:rPr lang="en-IN" dirty="0"/>
              <a:t> necrosis factor 1  as a biomarker for early detection of kidney involvement in  diabetic kidney disease.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6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OBSERVATIONAL</a:t>
            </a:r>
          </a:p>
          <a:p>
            <a:r>
              <a:rPr lang="en-US" dirty="0"/>
              <a:t>C</a:t>
            </a:r>
            <a:r>
              <a:rPr lang="en-IN" dirty="0"/>
              <a:t>ross sectional type of study</a:t>
            </a:r>
          </a:p>
          <a:p>
            <a:pPr marL="0" indent="0">
              <a:buNone/>
            </a:pPr>
            <a:r>
              <a:rPr lang="en-IN" dirty="0"/>
              <a:t> STNFR -1 was measured using a quantitative ELISA kit </a:t>
            </a:r>
          </a:p>
          <a:p>
            <a:r>
              <a:rPr lang="en-IN" dirty="0"/>
              <a:t>Anthropometric assessment like waist circumference, height, weight, BMI were also measured. </a:t>
            </a:r>
          </a:p>
          <a:p>
            <a:endParaRPr lang="en-I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54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METHOD OF STUDY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PARTICIPANTS ENROLLEMENT</a:t>
            </a:r>
          </a:p>
          <a:p>
            <a:r>
              <a:rPr lang="en-US" dirty="0"/>
              <a:t>INCLUSION CRITERIA:</a:t>
            </a:r>
            <a:r>
              <a:rPr lang="en-IN" dirty="0"/>
              <a:t>160 Type 2 DM patients were recruited based on </a:t>
            </a:r>
          </a:p>
          <a:p>
            <a:pPr marL="0" indent="0">
              <a:buNone/>
            </a:pPr>
            <a:r>
              <a:rPr lang="en-IN" dirty="0" err="1"/>
              <a:t>Normoalbuminuria</a:t>
            </a: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dirty="0" err="1"/>
              <a:t>Microalbuminuria</a:t>
            </a:r>
            <a:endParaRPr lang="en-IN" dirty="0"/>
          </a:p>
          <a:p>
            <a:pPr marL="0" indent="0">
              <a:buNone/>
            </a:pPr>
            <a:r>
              <a:rPr lang="en-IN" dirty="0" err="1"/>
              <a:t>Macroabluminuria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Normal glucose tolerance subjects as controls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882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502918" y="570156"/>
            <a:ext cx="45719" cy="1054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63C614-4950-A3D1-CEF3-D8317CEED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 Data analysis was done with </a:t>
            </a:r>
            <a:r>
              <a:rPr lang="en-IN" dirty="0" err="1"/>
              <a:t>stastical</a:t>
            </a:r>
            <a:r>
              <a:rPr lang="en-IN" dirty="0"/>
              <a:t> package for social sciences – software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Standardized regression analysis was done to Assess how incremental changes in STNFR1 was associated with </a:t>
            </a:r>
            <a:r>
              <a:rPr lang="en-IN" dirty="0" err="1"/>
              <a:t>Microalbuminuria</a:t>
            </a:r>
            <a:r>
              <a:rPr lang="en-IN" dirty="0"/>
              <a:t>  and </a:t>
            </a:r>
            <a:r>
              <a:rPr lang="en-IN" dirty="0" err="1"/>
              <a:t>Macroalbuminuria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8079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403</TotalTime>
  <Words>550</Words>
  <Application>Microsoft Office PowerPoint</Application>
  <PresentationFormat>Widescreen</PresentationFormat>
  <Paragraphs>53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Wood Type</vt:lpstr>
      <vt:lpstr>JOURNAL PRESENTATION</vt:lpstr>
      <vt:lpstr>PowerPoint Presentation</vt:lpstr>
      <vt:lpstr>BACKGROUND OF THE STUDY</vt:lpstr>
      <vt:lpstr>PowerPoint Presentation</vt:lpstr>
      <vt:lpstr>PowerPoint Presentation</vt:lpstr>
      <vt:lpstr>OBJECTIVE OF STUDY</vt:lpstr>
      <vt:lpstr>STUDY DESIGN</vt:lpstr>
      <vt:lpstr>METHOD OF STUDY</vt:lpstr>
      <vt:lpstr>PowerPoint Presentation</vt:lpstr>
      <vt:lpstr>Results </vt:lpstr>
      <vt:lpstr>PowerPoint Presentation</vt:lpstr>
      <vt:lpstr>PowerPoint Presentation</vt:lpstr>
      <vt:lpstr>PowerPoint Presentation</vt:lpstr>
      <vt:lpstr>Limitations</vt:lpstr>
      <vt:lpstr>Conclusion</vt:lpstr>
      <vt:lpstr>Discussion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HARI HARAN</cp:lastModifiedBy>
  <cp:revision>54</cp:revision>
  <dcterms:created xsi:type="dcterms:W3CDTF">2023-11-02T11:35:38Z</dcterms:created>
  <dcterms:modified xsi:type="dcterms:W3CDTF">2024-01-20T18:53:29Z</dcterms:modified>
</cp:coreProperties>
</file>