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75" r:id="rId22"/>
    <p:sldId id="276" r:id="rId23"/>
    <p:sldId id="277" r:id="rId24"/>
    <p:sldId id="288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10/24/2024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0505-0DCD-C73A-4C67-279156234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VENTRICULAR TACHYCARDIA</a:t>
            </a:r>
            <a:br>
              <a:rPr lang="en-US" sz="5400" dirty="0"/>
            </a:br>
            <a:r>
              <a:rPr lang="en-US" sz="5400" dirty="0"/>
              <a:t>         CAUSES AND MANAGEMENT </a:t>
            </a:r>
            <a:endParaRPr lang="en-IN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6D61B-F07D-3BF8-B690-5EF3031E8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0887" y="4341045"/>
            <a:ext cx="7524563" cy="251695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By  MEDICAL UNIT – 5 </a:t>
            </a:r>
          </a:p>
          <a:p>
            <a:r>
              <a:rPr lang="en-US" dirty="0"/>
              <a:t> </a:t>
            </a:r>
            <a:r>
              <a:rPr lang="en-US" b="1" dirty="0"/>
              <a:t>CHIEF </a:t>
            </a:r>
            <a:r>
              <a:rPr lang="en-US" sz="2600" b="1" dirty="0"/>
              <a:t>:     Prof </a:t>
            </a:r>
            <a:r>
              <a:rPr lang="en-US" b="1" dirty="0"/>
              <a:t>. </a:t>
            </a:r>
            <a:r>
              <a:rPr lang="en-US" b="1" dirty="0" err="1"/>
              <a:t>DR</a:t>
            </a:r>
            <a:r>
              <a:rPr lang="en-US" dirty="0" err="1"/>
              <a:t>.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B.Palani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kumar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MD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Assistant prof : DR . P.S. Valli devi MD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DR. P.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Senthil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kumar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MD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DR. M.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Ilamaran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MD</a:t>
            </a:r>
          </a:p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</a:t>
            </a:r>
            <a:endParaRPr lang="en-IN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768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C2EA-7F84-648C-3869-78DABB6F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26" y="228154"/>
            <a:ext cx="10058400" cy="1609344"/>
          </a:xfrm>
        </p:spPr>
        <p:txBody>
          <a:bodyPr>
            <a:normAutofit/>
          </a:bodyPr>
          <a:lstStyle/>
          <a:p>
            <a:r>
              <a:rPr lang="en-US" sz="3200" dirty="0"/>
              <a:t>LONG TERM MANAGEMENT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86B3C-19D8-12B3-B71E-E44A3244E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6" y="1524001"/>
            <a:ext cx="10202962" cy="4648200"/>
          </a:xfrm>
        </p:spPr>
        <p:txBody>
          <a:bodyPr>
            <a:noAutofit/>
          </a:bodyPr>
          <a:lstStyle/>
          <a:p>
            <a:r>
              <a:rPr lang="en-US" sz="2400" dirty="0"/>
              <a:t>Secondary Prevention of SCD – ICD implantation Done</a:t>
            </a:r>
          </a:p>
          <a:p>
            <a:r>
              <a:rPr lang="en-US" sz="2400" dirty="0"/>
              <a:t>Adjuvant </a:t>
            </a:r>
            <a:r>
              <a:rPr lang="en-US" sz="2400" dirty="0" err="1"/>
              <a:t>antiarrhymic</a:t>
            </a:r>
            <a:r>
              <a:rPr lang="en-US" sz="2400" dirty="0"/>
              <a:t> therapy – to reduce frequency of ventricular                                                                                                      arrhythmia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to  reduce the rate of VT ,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suppress other arrhythmias</a:t>
            </a:r>
          </a:p>
          <a:p>
            <a:r>
              <a:rPr lang="en-US" sz="2400" dirty="0"/>
              <a:t>Betablockers and other ACE inhibitors</a:t>
            </a:r>
          </a:p>
          <a:p>
            <a:r>
              <a:rPr lang="en-US" sz="2400" b="1" dirty="0"/>
              <a:t>CATHETER ABLATION </a:t>
            </a:r>
          </a:p>
          <a:p>
            <a:pPr marL="0" indent="0">
              <a:buNone/>
            </a:pPr>
            <a:r>
              <a:rPr lang="en-US" sz="2400" dirty="0"/>
              <a:t>        Recurrent VT causing frequent ICD shocks</a:t>
            </a:r>
          </a:p>
          <a:p>
            <a:pPr marL="0" indent="0">
              <a:buNone/>
            </a:pPr>
            <a:r>
              <a:rPr lang="en-US" sz="2400" dirty="0"/>
              <a:t>        Refractory to antiarrhythmic medications </a:t>
            </a:r>
          </a:p>
          <a:p>
            <a:pPr marL="0" indent="0">
              <a:buNone/>
            </a:pPr>
            <a:r>
              <a:rPr lang="en-US" sz="2400" dirty="0"/>
              <a:t>         VT storm or incessant VT refractory to antiarrhythmic medication.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8883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DFD2-0701-5D3B-0D26-A7060F94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2.Ventricular tachycardia IN NON-ISCHEMIC DCM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9E8AA-1B46-F070-5764-7A3D19ED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/>
              <a:t>CAUSES :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sz="3100" dirty="0" err="1"/>
              <a:t>Postviral</a:t>
            </a:r>
            <a:r>
              <a:rPr lang="en-US" sz="3100" dirty="0"/>
              <a:t> </a:t>
            </a:r>
          </a:p>
          <a:p>
            <a:pPr marL="0" indent="0">
              <a:buNone/>
            </a:pPr>
            <a:r>
              <a:rPr lang="en-US" sz="3100" dirty="0"/>
              <a:t>        Inflammatory – </a:t>
            </a:r>
            <a:r>
              <a:rPr lang="en-US" sz="3100" dirty="0" err="1"/>
              <a:t>myocarditis,sarcoidosis,chagas</a:t>
            </a:r>
            <a:r>
              <a:rPr lang="en-US" sz="3100" dirty="0"/>
              <a:t> disease</a:t>
            </a:r>
          </a:p>
          <a:p>
            <a:pPr marL="0" indent="0">
              <a:buNone/>
            </a:pPr>
            <a:r>
              <a:rPr lang="en-US" sz="3100" dirty="0"/>
              <a:t>        Cardiomyopathy due to </a:t>
            </a:r>
            <a:r>
              <a:rPr lang="en-US" sz="3100" dirty="0" err="1"/>
              <a:t>lamin</a:t>
            </a:r>
            <a:r>
              <a:rPr lang="en-US" sz="3100" dirty="0"/>
              <a:t> A/C mutation</a:t>
            </a:r>
          </a:p>
          <a:p>
            <a:r>
              <a:rPr lang="en-US" sz="3100" b="1" dirty="0"/>
              <a:t>MECHANISM OF VT </a:t>
            </a:r>
            <a:r>
              <a:rPr lang="en-US" sz="3100" dirty="0"/>
              <a:t>:</a:t>
            </a:r>
          </a:p>
          <a:p>
            <a:pPr marL="0" indent="0">
              <a:buNone/>
            </a:pPr>
            <a:r>
              <a:rPr lang="en-US" sz="3100" dirty="0"/>
              <a:t>         Scar related reentry</a:t>
            </a:r>
          </a:p>
          <a:p>
            <a:pPr marL="0" indent="0">
              <a:buNone/>
            </a:pPr>
            <a:r>
              <a:rPr lang="en-US" sz="3100" dirty="0"/>
              <a:t>         Progressive replacement of fibrosis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b="1" dirty="0"/>
              <a:t>SITE of origin</a:t>
            </a:r>
            <a:r>
              <a:rPr lang="en-US" sz="3100" dirty="0"/>
              <a:t> :  -Scar adjacent to valve annulus of either ventricle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214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78F7-0F47-2F38-5F15-5C8A8EBF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TREATMENT;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E99C3-A93D-A451-900D-59E9EB3A9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424" y="1851102"/>
            <a:ext cx="9990824" cy="4321098"/>
          </a:xfrm>
        </p:spPr>
        <p:txBody>
          <a:bodyPr/>
          <a:lstStyle/>
          <a:p>
            <a:r>
              <a:rPr lang="en-US" sz="2400" dirty="0"/>
              <a:t>ICD 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b="1" dirty="0"/>
              <a:t>INDICATIONS :</a:t>
            </a:r>
          </a:p>
          <a:p>
            <a:pPr marL="0" indent="0">
              <a:buNone/>
            </a:pPr>
            <a:r>
              <a:rPr lang="en-US" sz="2400" dirty="0"/>
              <a:t>                   H/O sustained VT , </a:t>
            </a:r>
          </a:p>
          <a:p>
            <a:pPr marL="0" indent="0">
              <a:buNone/>
            </a:pPr>
            <a:r>
              <a:rPr lang="en-US" sz="2400" dirty="0"/>
              <a:t>                   unexplained syncope </a:t>
            </a:r>
          </a:p>
          <a:p>
            <a:pPr marL="0" indent="0">
              <a:buNone/>
            </a:pPr>
            <a:r>
              <a:rPr lang="en-US" sz="2400" dirty="0"/>
              <a:t>                    NYHA class </a:t>
            </a:r>
            <a:r>
              <a:rPr lang="en-US" sz="2400" dirty="0" err="1"/>
              <a:t>ll</a:t>
            </a:r>
            <a:r>
              <a:rPr lang="en-US" sz="2400" dirty="0"/>
              <a:t>, </a:t>
            </a:r>
            <a:r>
              <a:rPr lang="en-US" sz="2400" dirty="0" err="1"/>
              <a:t>lll</a:t>
            </a:r>
            <a:r>
              <a:rPr lang="en-US" sz="2400" dirty="0"/>
              <a:t> heart failure symptoms</a:t>
            </a:r>
          </a:p>
          <a:p>
            <a:pPr marL="0" indent="0">
              <a:buNone/>
            </a:pPr>
            <a:r>
              <a:rPr lang="en-US" sz="2400" dirty="0"/>
              <a:t>                  Malignant familial arrhythmogenic cardiomyopathies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ADDITIONAL DRUGS AND CATHETER ABLATION </a:t>
            </a:r>
            <a:r>
              <a:rPr lang="en-US" sz="2400" dirty="0"/>
              <a:t>-In case of recurrent VT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267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A1C8-9DE9-78D8-6562-819B91A3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038" y="150096"/>
            <a:ext cx="10058400" cy="1609344"/>
          </a:xfrm>
        </p:spPr>
        <p:txBody>
          <a:bodyPr>
            <a:normAutofit/>
          </a:bodyPr>
          <a:lstStyle/>
          <a:p>
            <a:r>
              <a:rPr lang="en-US" sz="3600" dirty="0"/>
              <a:t>3.ARRHYTHMOGENIC RV CARDIOMYOPATHY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BD38C-4DAA-8B07-76A9-6897C85F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15" y="1436670"/>
            <a:ext cx="10058400" cy="4050792"/>
          </a:xfrm>
        </p:spPr>
        <p:txBody>
          <a:bodyPr>
            <a:noAutofit/>
          </a:bodyPr>
          <a:lstStyle/>
          <a:p>
            <a:r>
              <a:rPr lang="en-US" sz="2400" dirty="0"/>
              <a:t> Progressive disease, in which normal myocardium is replaced by  fibrofatty tissue</a:t>
            </a:r>
          </a:p>
          <a:p>
            <a:r>
              <a:rPr lang="en-US" sz="2400" dirty="0"/>
              <a:t>Usually RV involved  sometimes LV and septum may also involve</a:t>
            </a:r>
          </a:p>
          <a:p>
            <a:r>
              <a:rPr lang="en-US" sz="2400" dirty="0"/>
              <a:t>Predominantly involves triangle of dysplasia</a:t>
            </a:r>
          </a:p>
          <a:p>
            <a:endParaRPr lang="en-US" sz="2400" dirty="0"/>
          </a:p>
          <a:p>
            <a:r>
              <a:rPr lang="en-US" sz="2400" b="1" dirty="0"/>
              <a:t>PATHOGENESIS :</a:t>
            </a:r>
          </a:p>
          <a:p>
            <a:pPr marL="0" indent="0">
              <a:buNone/>
            </a:pPr>
            <a:r>
              <a:rPr lang="en-US" sz="2400" dirty="0"/>
              <a:t>           Familial inheritance – AD / AR</a:t>
            </a:r>
          </a:p>
          <a:p>
            <a:pPr marL="0" indent="0">
              <a:buNone/>
            </a:pPr>
            <a:r>
              <a:rPr lang="en-US" sz="2400" dirty="0"/>
              <a:t>            Metabolic disorder affecting RV</a:t>
            </a:r>
          </a:p>
          <a:p>
            <a:pPr marL="0" indent="0">
              <a:buNone/>
            </a:pPr>
            <a:r>
              <a:rPr lang="en-US" sz="2400" dirty="0"/>
              <a:t>            Infectious and immunological cause</a:t>
            </a:r>
          </a:p>
          <a:p>
            <a:pPr marL="0" indent="0">
              <a:buNone/>
            </a:pPr>
            <a:r>
              <a:rPr lang="en-US" sz="2400" dirty="0"/>
              <a:t>             Mutation in </a:t>
            </a:r>
            <a:r>
              <a:rPr lang="en-US" sz="2400" dirty="0" err="1"/>
              <a:t>desmosomal</a:t>
            </a:r>
            <a:r>
              <a:rPr lang="en-US" sz="2400" dirty="0"/>
              <a:t> proteins</a:t>
            </a:r>
          </a:p>
        </p:txBody>
      </p:sp>
    </p:spTree>
    <p:extLst>
      <p:ext uri="{BB962C8B-B14F-4D97-AF65-F5344CB8AC3E}">
        <p14:creationId xmlns:p14="http://schemas.microsoft.com/office/powerpoint/2010/main" val="358986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8995-5FE2-A653-344D-05A9B448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AUTOSOMAL RECESSIVE FORMS OF ARVC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BC23C-C1BE-4847-AB73-CA0895054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Associated with </a:t>
            </a:r>
            <a:r>
              <a:rPr lang="en-US" sz="2400" b="1" dirty="0"/>
              <a:t>cardio cutaneous syndromes </a:t>
            </a:r>
            <a:r>
              <a:rPr lang="en-US" sz="2400" dirty="0"/>
              <a:t>that includes </a:t>
            </a:r>
          </a:p>
          <a:p>
            <a:pPr marL="0" indent="0">
              <a:buNone/>
            </a:pPr>
            <a:r>
              <a:rPr lang="en-US" sz="2400" b="1" dirty="0"/>
              <a:t>                     NAXOS DISEASE</a:t>
            </a:r>
          </a:p>
          <a:p>
            <a:pPr marL="0" indent="0">
              <a:buNone/>
            </a:pPr>
            <a:r>
              <a:rPr lang="en-US" sz="2400" b="1" dirty="0"/>
              <a:t>                    CARVAJAL SYNDROME</a:t>
            </a:r>
          </a:p>
          <a:p>
            <a:pPr marL="0" indent="0">
              <a:buNone/>
            </a:pPr>
            <a:r>
              <a:rPr lang="en-US" sz="2400" dirty="0"/>
              <a:t>Mutation in </a:t>
            </a:r>
            <a:r>
              <a:rPr lang="en-US" sz="2400" dirty="0" err="1"/>
              <a:t>plakophyllin</a:t>
            </a:r>
            <a:r>
              <a:rPr lang="en-US" sz="2400" dirty="0"/>
              <a:t> -2 and plakoglobin, </a:t>
            </a:r>
            <a:r>
              <a:rPr lang="en-US" sz="2400" dirty="0" err="1"/>
              <a:t>desmoplakin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CLINICAL FEATURES</a:t>
            </a:r>
          </a:p>
          <a:p>
            <a:pPr marL="0" indent="0">
              <a:buNone/>
            </a:pPr>
            <a:r>
              <a:rPr lang="en-US" sz="2400" dirty="0"/>
              <a:t>            2</a:t>
            </a:r>
            <a:r>
              <a:rPr lang="en-US" sz="2400" baseline="30000" dirty="0"/>
              <a:t>nd</a:t>
            </a:r>
            <a:r>
              <a:rPr lang="en-US" sz="2400" dirty="0"/>
              <a:t> – 5</a:t>
            </a:r>
            <a:r>
              <a:rPr lang="en-US" sz="2400" baseline="30000" dirty="0"/>
              <a:t>th</a:t>
            </a:r>
            <a:r>
              <a:rPr lang="en-US" sz="2400" dirty="0"/>
              <a:t> decade</a:t>
            </a:r>
          </a:p>
          <a:p>
            <a:pPr marL="0" indent="0">
              <a:buNone/>
            </a:pPr>
            <a:r>
              <a:rPr lang="en-US" sz="2400" dirty="0"/>
              <a:t>             </a:t>
            </a:r>
            <a:r>
              <a:rPr lang="en-US" sz="2400" dirty="0" err="1"/>
              <a:t>Palpitation,syncope,cardiac</a:t>
            </a:r>
            <a:r>
              <a:rPr lang="en-US" sz="2400" dirty="0"/>
              <a:t> arrest </a:t>
            </a:r>
          </a:p>
          <a:p>
            <a:pPr marL="0" indent="0">
              <a:buNone/>
            </a:pPr>
            <a:r>
              <a:rPr lang="en-US" sz="2400" dirty="0"/>
              <a:t>             Presented as monomorphic VT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8106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E13CD-16D0-C07B-327E-737B73A7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71" y="1151529"/>
            <a:ext cx="10204421" cy="4967926"/>
          </a:xfrm>
        </p:spPr>
        <p:txBody>
          <a:bodyPr/>
          <a:lstStyle/>
          <a:p>
            <a:r>
              <a:rPr lang="en-US" sz="2800" b="1" dirty="0"/>
              <a:t>ECG </a:t>
            </a:r>
          </a:p>
          <a:p>
            <a:pPr marL="0" indent="0">
              <a:buNone/>
            </a:pPr>
            <a:r>
              <a:rPr lang="en-US" sz="2400" dirty="0"/>
              <a:t>             WIDE QRS in right precordial leads</a:t>
            </a:r>
          </a:p>
          <a:p>
            <a:pPr marL="0" indent="0">
              <a:buNone/>
            </a:pPr>
            <a:r>
              <a:rPr lang="en-US" sz="2400" dirty="0"/>
              <a:t>               T wave inversion in V1-V3</a:t>
            </a:r>
          </a:p>
          <a:p>
            <a:pPr marL="0" indent="0">
              <a:buNone/>
            </a:pPr>
            <a:r>
              <a:rPr lang="en-IN" sz="2400" dirty="0"/>
              <a:t>              Prolonged S wave upstroke in V1- V3</a:t>
            </a:r>
          </a:p>
          <a:p>
            <a:pPr marL="0" indent="0">
              <a:buNone/>
            </a:pPr>
            <a:r>
              <a:rPr lang="en-IN" sz="2400" dirty="0"/>
              <a:t>              Notched deflection at the end of QRS – </a:t>
            </a:r>
            <a:r>
              <a:rPr lang="en-IN" sz="2400" b="1" dirty="0"/>
              <a:t>Epsilon waves</a:t>
            </a:r>
          </a:p>
          <a:p>
            <a:r>
              <a:rPr lang="en-IN" sz="2400" b="1" dirty="0"/>
              <a:t>TREATMENT</a:t>
            </a:r>
          </a:p>
          <a:p>
            <a:pPr marL="0" indent="0">
              <a:buNone/>
            </a:pPr>
            <a:r>
              <a:rPr lang="en-IN" sz="2400" dirty="0"/>
              <a:t>          ICD</a:t>
            </a:r>
          </a:p>
          <a:p>
            <a:pPr marL="0" indent="0">
              <a:buNone/>
            </a:pPr>
            <a:r>
              <a:rPr lang="en-IN" sz="2400" dirty="0"/>
              <a:t>          </a:t>
            </a:r>
            <a:r>
              <a:rPr lang="en-IN" sz="2400" b="1" dirty="0"/>
              <a:t>Exercise induced VT </a:t>
            </a:r>
            <a:r>
              <a:rPr lang="en-IN" sz="2400" dirty="0"/>
              <a:t>– Beta blockers and limiting exercise</a:t>
            </a:r>
          </a:p>
          <a:p>
            <a:pPr marL="0" indent="0">
              <a:buNone/>
            </a:pPr>
            <a:r>
              <a:rPr lang="en-IN" sz="2400" dirty="0"/>
              <a:t>         Catheter ablation prevents / reduce VT [ epicardial mapping and ablation are required 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7BAE3B-2284-B7C8-959B-DB724F909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658" y="500743"/>
            <a:ext cx="3581399" cy="25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4BA6-5B7F-DF61-CA4F-BE3AF661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248" y="0"/>
            <a:ext cx="10058400" cy="1609344"/>
          </a:xfrm>
        </p:spPr>
        <p:txBody>
          <a:bodyPr>
            <a:normAutofit/>
          </a:bodyPr>
          <a:lstStyle/>
          <a:p>
            <a:r>
              <a:rPr lang="en-US" sz="3600" dirty="0"/>
              <a:t>4.BUNDLE BRANCH REENTRY VT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9461-262D-42DC-9763-E9515BC0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9" y="1741714"/>
            <a:ext cx="10235619" cy="4430486"/>
          </a:xfrm>
        </p:spPr>
        <p:txBody>
          <a:bodyPr>
            <a:normAutofit/>
          </a:bodyPr>
          <a:lstStyle/>
          <a:p>
            <a:r>
              <a:rPr lang="en-US" sz="2400" dirty="0"/>
              <a:t>Only reentrant VT with well defined reentry circuit via Purkinje system</a:t>
            </a:r>
          </a:p>
          <a:p>
            <a:r>
              <a:rPr lang="en-US" sz="2400" b="1" dirty="0"/>
              <a:t>TYPES OF BBRVT</a:t>
            </a:r>
            <a:endParaRPr lang="en-IN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9AAF4-A3BE-0FDF-68A5-1F0DA835A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30" y="2602247"/>
            <a:ext cx="9464512" cy="39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6043F-8569-8457-C83E-5FFBE4A6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02936"/>
            <a:ext cx="10058400" cy="5069264"/>
          </a:xfrm>
        </p:spPr>
        <p:txBody>
          <a:bodyPr>
            <a:normAutofit/>
          </a:bodyPr>
          <a:lstStyle/>
          <a:p>
            <a:r>
              <a:rPr lang="en-US" sz="2400" b="1" dirty="0"/>
              <a:t>CLINICAL PRSENTATION</a:t>
            </a:r>
          </a:p>
          <a:p>
            <a:pPr marL="0" indent="0">
              <a:buNone/>
            </a:pPr>
            <a:r>
              <a:rPr lang="en-US" sz="2400" dirty="0"/>
              <a:t>          unstable presentation with syncope/cardiac arrest.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INVESTIGATION</a:t>
            </a:r>
          </a:p>
          <a:p>
            <a:pPr marL="0" indent="0">
              <a:buNone/>
            </a:pPr>
            <a:r>
              <a:rPr lang="en-US" sz="2400" dirty="0"/>
              <a:t>        Electrophysiological studies.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TREATMENT</a:t>
            </a:r>
          </a:p>
          <a:p>
            <a:pPr marL="0" indent="0">
              <a:buNone/>
            </a:pPr>
            <a:r>
              <a:rPr lang="en-US" sz="2400" dirty="0"/>
              <a:t>       Catheter ablation.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14572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EFE9E-F654-184D-84B7-CD4AD682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52" y="-165817"/>
            <a:ext cx="10058400" cy="1609344"/>
          </a:xfrm>
        </p:spPr>
        <p:txBody>
          <a:bodyPr>
            <a:normAutofit/>
          </a:bodyPr>
          <a:lstStyle/>
          <a:p>
            <a:r>
              <a:rPr lang="en-US" sz="3600" dirty="0"/>
              <a:t>5.VT long after repair of congenital heart disease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1B8A-2DAA-6B25-E4B2-DA65DFC45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385" y="1136042"/>
            <a:ext cx="9987605" cy="533007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Substrate of sustained VT -  THOSE WITH REPAIR OF VSD in TOF</a:t>
            </a:r>
          </a:p>
          <a:p>
            <a:r>
              <a:rPr lang="en-US" sz="2800" b="1" dirty="0"/>
              <a:t>MECHANISM</a:t>
            </a:r>
          </a:p>
          <a:p>
            <a:pPr marL="0" indent="0">
              <a:buNone/>
            </a:pPr>
            <a:r>
              <a:rPr lang="en-US" sz="2800" dirty="0"/>
              <a:t>         Circuit reentry around scar area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HIGH RISK INDIVIDUALS</a:t>
            </a:r>
          </a:p>
          <a:p>
            <a:pPr marL="0" indent="0">
              <a:buNone/>
            </a:pPr>
            <a:r>
              <a:rPr lang="en-US" sz="2800" dirty="0"/>
              <a:t>          Age &gt; 5 yrs at the time of repair</a:t>
            </a:r>
          </a:p>
          <a:p>
            <a:pPr marL="0" indent="0">
              <a:buNone/>
            </a:pPr>
            <a:r>
              <a:rPr lang="en-US" sz="2800" dirty="0"/>
              <a:t>          High grade ventricular ectopy</a:t>
            </a:r>
          </a:p>
          <a:p>
            <a:pPr marL="0" indent="0">
              <a:buNone/>
            </a:pPr>
            <a:r>
              <a:rPr lang="en-US" sz="2800" dirty="0"/>
              <a:t>          Inducible VT in Electrophysiological study</a:t>
            </a:r>
          </a:p>
          <a:p>
            <a:pPr marL="0" indent="0">
              <a:buNone/>
            </a:pPr>
            <a:r>
              <a:rPr lang="en-US" sz="2800" dirty="0"/>
              <a:t>         Abnormal RV hemodynamics</a:t>
            </a:r>
          </a:p>
          <a:p>
            <a:pPr marL="0" indent="0">
              <a:buNone/>
            </a:pPr>
            <a:r>
              <a:rPr lang="en-US" sz="2800" dirty="0"/>
              <a:t>         Sinus rhythm with QRS &gt; 180 msecs</a:t>
            </a:r>
          </a:p>
          <a:p>
            <a:r>
              <a:rPr lang="en-US" sz="2800" dirty="0"/>
              <a:t>  </a:t>
            </a:r>
            <a:r>
              <a:rPr lang="en-US" sz="2800" b="1" dirty="0"/>
              <a:t>TREATMENT </a:t>
            </a:r>
          </a:p>
          <a:p>
            <a:pPr marL="0" indent="0">
              <a:buNone/>
            </a:pPr>
            <a:r>
              <a:rPr lang="en-US" sz="2800" dirty="0"/>
              <a:t>           ICD</a:t>
            </a:r>
          </a:p>
          <a:p>
            <a:pPr marL="0" indent="0">
              <a:buNone/>
            </a:pPr>
            <a:r>
              <a:rPr lang="en-US" sz="2800" dirty="0"/>
              <a:t>           To </a:t>
            </a:r>
            <a:r>
              <a:rPr lang="en-US" sz="2800" b="1" dirty="0"/>
              <a:t>control recurrent episode </a:t>
            </a:r>
            <a:r>
              <a:rPr lang="en-US" sz="2800" dirty="0"/>
              <a:t>– catheter ablation and drugs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542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F464-C9DA-2431-4772-027425C4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65" y="-650449"/>
            <a:ext cx="9619960" cy="2259793"/>
          </a:xfrm>
        </p:spPr>
        <p:txBody>
          <a:bodyPr>
            <a:normAutofit/>
          </a:bodyPr>
          <a:lstStyle/>
          <a:p>
            <a:r>
              <a:rPr lang="en-US" sz="3200" dirty="0"/>
              <a:t>6.VT IN HYPERTROPHIC CARDIOMYOPATY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FCEE-0910-EC69-986E-4D9C9FD60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859971"/>
            <a:ext cx="10388020" cy="5312229"/>
          </a:xfrm>
        </p:spPr>
        <p:txBody>
          <a:bodyPr>
            <a:noAutofit/>
          </a:bodyPr>
          <a:lstStyle/>
          <a:p>
            <a:r>
              <a:rPr lang="en-US" sz="2400" b="1" dirty="0"/>
              <a:t>CAUSE ;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400" dirty="0" err="1"/>
              <a:t>Betamyocin</a:t>
            </a:r>
            <a:r>
              <a:rPr lang="en-US" sz="2400" dirty="0"/>
              <a:t> heavy chain mutation – relationship between severity of LVH and risk of </a:t>
            </a:r>
            <a:r>
              <a:rPr lang="en-US" sz="1800" dirty="0"/>
              <a:t>SCD</a:t>
            </a:r>
          </a:p>
          <a:p>
            <a:pPr marL="0" indent="0">
              <a:buNone/>
            </a:pPr>
            <a:r>
              <a:rPr lang="en-US" sz="2400" dirty="0"/>
              <a:t>      Troponin mutation – high risk for SCD irrespective of LVH</a:t>
            </a:r>
          </a:p>
          <a:p>
            <a:r>
              <a:rPr lang="en-US" sz="2800" b="1" dirty="0"/>
              <a:t>Risk factor for SCD</a:t>
            </a:r>
          </a:p>
          <a:p>
            <a:pPr marL="0" indent="0">
              <a:buNone/>
            </a:pPr>
            <a:r>
              <a:rPr lang="en-US" sz="2400" dirty="0"/>
              <a:t>            Young age ,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dirty="0" err="1"/>
              <a:t>Nonsustained</a:t>
            </a:r>
            <a:r>
              <a:rPr lang="en-US" sz="2400" dirty="0"/>
              <a:t> VT  </a:t>
            </a:r>
          </a:p>
          <a:p>
            <a:pPr marL="0" indent="0">
              <a:buNone/>
            </a:pPr>
            <a:r>
              <a:rPr lang="en-US" sz="2400" dirty="0"/>
              <a:t>           Failure of BP to increase during exercise  ,</a:t>
            </a:r>
          </a:p>
          <a:p>
            <a:pPr marL="0" indent="0">
              <a:buNone/>
            </a:pPr>
            <a:r>
              <a:rPr lang="en-US" sz="2400" dirty="0"/>
              <a:t>           Recent syncope</a:t>
            </a:r>
          </a:p>
          <a:p>
            <a:pPr marL="0" indent="0">
              <a:buNone/>
            </a:pPr>
            <a:r>
              <a:rPr lang="en-US" sz="2400" dirty="0"/>
              <a:t>           Ventricular wall thickness&gt; 3cm</a:t>
            </a:r>
          </a:p>
          <a:p>
            <a:pPr marL="0" indent="0">
              <a:buNone/>
            </a:pPr>
            <a:r>
              <a:rPr lang="en-US" sz="2400" dirty="0"/>
              <a:t>           Severity of LV outflow obstruction</a:t>
            </a:r>
          </a:p>
        </p:txBody>
      </p:sp>
    </p:spTree>
    <p:extLst>
      <p:ext uri="{BB962C8B-B14F-4D97-AF65-F5344CB8AC3E}">
        <p14:creationId xmlns:p14="http://schemas.microsoft.com/office/powerpoint/2010/main" val="196411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BE03-7D77-838E-0C5D-745BB398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Classification of ventricular arrhythmias 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ADDB-4DF4-0106-FF17-C067C85E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</a:t>
            </a:r>
            <a:r>
              <a:rPr lang="en-US" b="1" dirty="0"/>
              <a:t>BY CLINICAL PRESENTATION 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b="1" dirty="0"/>
              <a:t>HEMODYNAMICALLY STABLE </a:t>
            </a:r>
          </a:p>
          <a:p>
            <a:pPr marL="0" indent="0">
              <a:buNone/>
            </a:pPr>
            <a:r>
              <a:rPr lang="en-US" sz="2400" dirty="0"/>
              <a:t>                      Asymptomatic </a:t>
            </a:r>
          </a:p>
          <a:p>
            <a:pPr marL="0" indent="0">
              <a:buNone/>
            </a:pPr>
            <a:r>
              <a:rPr lang="en-US" sz="2400" dirty="0"/>
              <a:t>                      Minimal symptoms  </a:t>
            </a:r>
            <a:r>
              <a:rPr lang="en-US" sz="2400" dirty="0" err="1"/>
              <a:t>e.g</a:t>
            </a:r>
            <a:r>
              <a:rPr lang="en-US" sz="2400" dirty="0"/>
              <a:t>, Palpitation </a:t>
            </a:r>
          </a:p>
          <a:p>
            <a:pPr marL="0" indent="0">
              <a:buNone/>
            </a:pPr>
            <a:r>
              <a:rPr lang="en-US" sz="2400" b="1" dirty="0"/>
              <a:t>         HEMODYNAMICALLY UNSTABLE 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                      Presyncope </a:t>
            </a:r>
          </a:p>
          <a:p>
            <a:pPr marL="0" indent="0">
              <a:buNone/>
            </a:pPr>
            <a:r>
              <a:rPr lang="en-US" sz="2400" dirty="0"/>
              <a:t>                      Syncope </a:t>
            </a:r>
          </a:p>
          <a:p>
            <a:pPr marL="0" indent="0">
              <a:buNone/>
            </a:pPr>
            <a:r>
              <a:rPr lang="en-US" sz="2400" dirty="0"/>
              <a:t>                      Sudden cardiac death </a:t>
            </a:r>
          </a:p>
          <a:p>
            <a:pPr marL="0" indent="0">
              <a:buNone/>
            </a:pPr>
            <a:r>
              <a:rPr lang="en-US" sz="2400" dirty="0"/>
              <a:t>                      Sudden cardiac arrest 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58166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26F43-1D76-6CFF-C99F-30CD2096F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220" y="1228779"/>
            <a:ext cx="10058400" cy="4050792"/>
          </a:xfrm>
        </p:spPr>
        <p:txBody>
          <a:bodyPr/>
          <a:lstStyle/>
          <a:p>
            <a:r>
              <a:rPr lang="en-US" sz="2800" b="1" dirty="0"/>
              <a:t>TREATMENT 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err="1"/>
              <a:t>Surical</a:t>
            </a:r>
            <a:r>
              <a:rPr lang="en-US" sz="2800" dirty="0"/>
              <a:t> myectomy</a:t>
            </a:r>
          </a:p>
          <a:p>
            <a:pPr marL="0" indent="0">
              <a:buNone/>
            </a:pPr>
            <a:r>
              <a:rPr lang="en-IN" sz="2800" dirty="0"/>
              <a:t>         </a:t>
            </a:r>
            <a:r>
              <a:rPr lang="en-IN" sz="2800" dirty="0" err="1"/>
              <a:t>Transcoronary</a:t>
            </a:r>
            <a:r>
              <a:rPr lang="en-IN" sz="2800" dirty="0"/>
              <a:t> ethanol septal ablation</a:t>
            </a:r>
          </a:p>
          <a:p>
            <a:pPr marL="0" indent="0">
              <a:buNone/>
            </a:pPr>
            <a:endParaRPr lang="en-IN" sz="2800" dirty="0"/>
          </a:p>
          <a:p>
            <a:r>
              <a:rPr lang="en-IN" sz="2800" b="1" dirty="0"/>
              <a:t>HIGH RISK - </a:t>
            </a:r>
            <a:r>
              <a:rPr lang="en-IN" sz="2800" dirty="0"/>
              <a:t>ICD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7910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A3E9-1F20-6034-6148-A85A330E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019" y="-222939"/>
            <a:ext cx="10058400" cy="1609344"/>
          </a:xfrm>
        </p:spPr>
        <p:txBody>
          <a:bodyPr>
            <a:normAutofit/>
          </a:bodyPr>
          <a:lstStyle/>
          <a:p>
            <a:r>
              <a:rPr lang="en-US" sz="3600" dirty="0"/>
              <a:t>VT IN STRUCTURALLY NORMAL HEART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449B8-7176-B872-D488-18192CDE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14" y="1023257"/>
            <a:ext cx="10072334" cy="6085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1.LONG QT SYNDROME </a:t>
            </a:r>
          </a:p>
          <a:p>
            <a:r>
              <a:rPr lang="en-US" sz="2400" b="1" dirty="0"/>
              <a:t>CAUSE;</a:t>
            </a:r>
          </a:p>
          <a:p>
            <a:pPr marL="0" indent="0">
              <a:buNone/>
            </a:pPr>
            <a:r>
              <a:rPr lang="en-US" sz="2400" dirty="0"/>
              <a:t>     Mutation in gene coding for </a:t>
            </a:r>
            <a:r>
              <a:rPr lang="en-US" sz="2400" b="1" dirty="0"/>
              <a:t>cardiac ion channels </a:t>
            </a:r>
            <a:r>
              <a:rPr lang="en-US" sz="2400" dirty="0"/>
              <a:t>responsible for ventricular repolarization</a:t>
            </a:r>
            <a:br>
              <a:rPr lang="en-US" sz="2400" dirty="0"/>
            </a:br>
            <a:r>
              <a:rPr lang="en-US" sz="2400" dirty="0"/>
              <a:t>QTc -  prolonged to &gt; 440msecs in men and 460msecs in women</a:t>
            </a:r>
          </a:p>
          <a:p>
            <a:r>
              <a:rPr lang="en-US" sz="2400" dirty="0"/>
              <a:t>7 types based on different genes</a:t>
            </a:r>
          </a:p>
          <a:p>
            <a:endParaRPr lang="en-US" sz="2400" dirty="0"/>
          </a:p>
          <a:p>
            <a:r>
              <a:rPr lang="en-US" sz="2400" b="1" dirty="0"/>
              <a:t>            LQTS 1                                                           LQTS-2</a:t>
            </a:r>
          </a:p>
          <a:p>
            <a:pPr marL="0" indent="0">
              <a:buNone/>
            </a:pPr>
            <a:r>
              <a:rPr lang="en-US" sz="2400" dirty="0"/>
              <a:t>    Due to abnormalities of </a:t>
            </a:r>
            <a:r>
              <a:rPr lang="en-US" sz="2400" b="1" dirty="0"/>
              <a:t>K channels        </a:t>
            </a:r>
            <a:r>
              <a:rPr lang="en-US" sz="2400" dirty="0"/>
              <a:t>due to abnormal K channels</a:t>
            </a:r>
          </a:p>
          <a:p>
            <a:pPr marL="0" indent="0">
              <a:buNone/>
            </a:pPr>
            <a:r>
              <a:rPr lang="en-US" sz="2400" dirty="0"/>
              <a:t>   Occurs </a:t>
            </a:r>
            <a:r>
              <a:rPr lang="en-US" sz="2400" b="1" dirty="0"/>
              <a:t>during exertion</a:t>
            </a:r>
            <a:r>
              <a:rPr lang="en-US" sz="2400" dirty="0"/>
              <a:t> [ swimming ]      sudden auditory stimuli/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         Emotional upset                              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7134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2D431-895C-0778-DF52-970A2D213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63" y="476615"/>
            <a:ext cx="10058400" cy="5031557"/>
          </a:xfrm>
        </p:spPr>
        <p:txBody>
          <a:bodyPr>
            <a:noAutofit/>
          </a:bodyPr>
          <a:lstStyle/>
          <a:p>
            <a:r>
              <a:rPr lang="en-US" sz="2400" b="1" dirty="0"/>
              <a:t>LQTS-3</a:t>
            </a:r>
          </a:p>
          <a:p>
            <a:pPr marL="0" indent="0">
              <a:buNone/>
            </a:pPr>
            <a:r>
              <a:rPr lang="en-US" sz="2400" dirty="0"/>
              <a:t>        Due to mutation in </a:t>
            </a:r>
            <a:r>
              <a:rPr lang="en-US" sz="2400" b="1" dirty="0"/>
              <a:t>Na channels</a:t>
            </a:r>
          </a:p>
          <a:p>
            <a:pPr marL="0" indent="0">
              <a:buNone/>
            </a:pPr>
            <a:r>
              <a:rPr lang="en-US" sz="2400" dirty="0"/>
              <a:t>        Sudden death during sleep</a:t>
            </a:r>
          </a:p>
          <a:p>
            <a:r>
              <a:rPr lang="en-US" sz="2400" b="1" dirty="0"/>
              <a:t>High risk individuals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QTc&gt; 500msecs</a:t>
            </a:r>
          </a:p>
          <a:p>
            <a:pPr marL="0" indent="0">
              <a:buNone/>
            </a:pPr>
            <a:r>
              <a:rPr lang="en-US" sz="2400" dirty="0"/>
              <a:t>           Female gender</a:t>
            </a:r>
          </a:p>
          <a:p>
            <a:pPr marL="0" indent="0">
              <a:buNone/>
            </a:pPr>
            <a:r>
              <a:rPr lang="en-US" sz="2400" dirty="0"/>
              <a:t>          H/O syncope/cardiac arrest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TREATMENT; </a:t>
            </a:r>
          </a:p>
          <a:p>
            <a:pPr marL="0" indent="0">
              <a:buNone/>
            </a:pPr>
            <a:r>
              <a:rPr lang="en-US" sz="2400" dirty="0"/>
              <a:t>            Betablockers [ non selective agents – </a:t>
            </a:r>
            <a:r>
              <a:rPr lang="en-US" sz="2400" dirty="0" err="1"/>
              <a:t>nodolol</a:t>
            </a:r>
            <a:r>
              <a:rPr lang="en-US" sz="2400" dirty="0"/>
              <a:t> and </a:t>
            </a:r>
            <a:r>
              <a:rPr lang="en-US" sz="2400" dirty="0" err="1"/>
              <a:t>propanolol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sz="2400" b="1" dirty="0"/>
              <a:t>ICD </a:t>
            </a:r>
            <a:r>
              <a:rPr lang="en-US" sz="2400" dirty="0"/>
              <a:t>– high risk individuals </a:t>
            </a:r>
          </a:p>
          <a:p>
            <a:pPr marL="0" indent="0">
              <a:buNone/>
            </a:pPr>
            <a:r>
              <a:rPr lang="en-US" sz="2400" dirty="0"/>
              <a:t>                        Recurrent syncope despite  of betablockers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06151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57C6-26E3-1C41-7ACC-44DB1279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962" y="-135854"/>
            <a:ext cx="10058400" cy="1609344"/>
          </a:xfrm>
        </p:spPr>
        <p:txBody>
          <a:bodyPr>
            <a:normAutofit/>
          </a:bodyPr>
          <a:lstStyle/>
          <a:p>
            <a:r>
              <a:rPr lang="en-US" sz="3600" dirty="0"/>
              <a:t>2.BRUGADA SYNDROME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4015-1A75-E55C-8FBE-C8879026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05" y="1250551"/>
            <a:ext cx="10058400" cy="4050792"/>
          </a:xfrm>
        </p:spPr>
        <p:txBody>
          <a:bodyPr>
            <a:noAutofit/>
          </a:bodyPr>
          <a:lstStyle/>
          <a:p>
            <a:r>
              <a:rPr lang="en-US" sz="2400" dirty="0"/>
              <a:t>Rare syndrome characterized by </a:t>
            </a:r>
            <a:r>
              <a:rPr lang="en-US" sz="2400" b="1" dirty="0"/>
              <a:t>&gt; 0.2 mv of ST segment elevation   </a:t>
            </a:r>
            <a:r>
              <a:rPr lang="en-US" sz="2400" dirty="0"/>
              <a:t>with coved ST segment and </a:t>
            </a:r>
            <a:r>
              <a:rPr lang="en-US" sz="2400" b="1" dirty="0"/>
              <a:t>negative T wave </a:t>
            </a:r>
            <a:r>
              <a:rPr lang="en-US" sz="2400" dirty="0"/>
              <a:t>in more than one precordial leads.</a:t>
            </a:r>
          </a:p>
          <a:p>
            <a:r>
              <a:rPr lang="en-US" sz="2400" dirty="0"/>
              <a:t>Cardiac arrest may occur during sleep or provoked by febrile illness</a:t>
            </a:r>
          </a:p>
          <a:p>
            <a:r>
              <a:rPr lang="en-US" sz="2400" dirty="0"/>
              <a:t>Male&gt; female</a:t>
            </a:r>
          </a:p>
          <a:p>
            <a:r>
              <a:rPr lang="en-US" sz="2400" dirty="0"/>
              <a:t> ST elevation wax </a:t>
            </a:r>
          </a:p>
          <a:p>
            <a:pPr marL="0" indent="0">
              <a:buNone/>
            </a:pPr>
            <a:r>
              <a:rPr lang="en-US" sz="2400" dirty="0"/>
              <a:t> and wane over time.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46DB3-8A6D-8BA4-2B96-41F5B29ED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351" y="3102427"/>
            <a:ext cx="5985621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83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5F06-C2D4-D9C9-BDD7-F46B19417A38}"/>
              </a:ext>
            </a:extLst>
          </p:cNvPr>
          <p:cNvSpPr txBox="1"/>
          <p:nvPr/>
        </p:nvSpPr>
        <p:spPr>
          <a:xfrm>
            <a:off x="1077686" y="566057"/>
            <a:ext cx="806631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Na channel blocking drugs </a:t>
            </a:r>
            <a:r>
              <a:rPr lang="en-US" sz="2400" dirty="0"/>
              <a:t>– </a:t>
            </a:r>
          </a:p>
          <a:p>
            <a:r>
              <a:rPr lang="en-US" sz="2400" dirty="0"/>
              <a:t>         Flecainide,  </a:t>
            </a:r>
            <a:r>
              <a:rPr lang="en-US" sz="2400" dirty="0" err="1"/>
              <a:t>ajmaline,procainamide</a:t>
            </a:r>
            <a:r>
              <a:rPr lang="en-US" sz="2400" dirty="0"/>
              <a:t>         augment/unmask ST elevation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b="1" dirty="0"/>
              <a:t>TREATMENT</a:t>
            </a:r>
            <a:r>
              <a:rPr lang="en-US" sz="2400" dirty="0"/>
              <a:t> – ICD -unexplained syncope </a:t>
            </a:r>
          </a:p>
          <a:p>
            <a:r>
              <a:rPr lang="en-US" sz="2400" dirty="0"/>
              <a:t>                                         resuscitated from  cardiac arrest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To </a:t>
            </a:r>
            <a:r>
              <a:rPr lang="en-US" sz="2400" b="1" dirty="0"/>
              <a:t>suppress frequent episode of VT </a:t>
            </a:r>
            <a:endParaRPr lang="en-US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                                       </a:t>
            </a:r>
            <a:r>
              <a:rPr lang="en-US" sz="1800" dirty="0"/>
              <a:t> </a:t>
            </a:r>
            <a:r>
              <a:rPr lang="en-US" sz="2400" dirty="0"/>
              <a:t>quinidine , catheter ablation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46031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8E5E-6474-4AE9-30B2-D87D9B8B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191" y="81860"/>
            <a:ext cx="10058400" cy="1609344"/>
          </a:xfrm>
        </p:spPr>
        <p:txBody>
          <a:bodyPr>
            <a:normAutofit/>
          </a:bodyPr>
          <a:lstStyle/>
          <a:p>
            <a:r>
              <a:rPr lang="en-US" sz="3600" dirty="0"/>
              <a:t>3.Catecholaminergic </a:t>
            </a:r>
            <a:r>
              <a:rPr lang="en-US" sz="3600" dirty="0" err="1"/>
              <a:t>pmvt</a:t>
            </a:r>
            <a:r>
              <a:rPr lang="en-US" sz="3600" dirty="0"/>
              <a:t> 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37D64-13F9-E08F-B6B4-600A798BF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677" y="1544465"/>
            <a:ext cx="10058400" cy="405079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  </a:t>
            </a:r>
            <a:r>
              <a:rPr lang="en-US" sz="9600" b="1" dirty="0"/>
              <a:t>AD Form </a:t>
            </a:r>
            <a:r>
              <a:rPr lang="en-US" sz="9600" dirty="0"/>
              <a:t>– Mutation in </a:t>
            </a:r>
            <a:r>
              <a:rPr lang="en-US" sz="9600" b="1" dirty="0"/>
              <a:t>Cardiac Ryanodine receptors</a:t>
            </a:r>
          </a:p>
          <a:p>
            <a:r>
              <a:rPr lang="en-US" sz="9600" b="1" dirty="0"/>
              <a:t> AR Form </a:t>
            </a:r>
            <a:r>
              <a:rPr lang="en-US" sz="9600" dirty="0"/>
              <a:t>– Mutation in </a:t>
            </a:r>
            <a:r>
              <a:rPr lang="en-US" sz="9600" b="1" dirty="0" err="1"/>
              <a:t>Calsequestrin</a:t>
            </a:r>
            <a:r>
              <a:rPr lang="en-US" sz="9600" b="1" dirty="0"/>
              <a:t> 2</a:t>
            </a:r>
            <a:r>
              <a:rPr lang="en-US" sz="9600" dirty="0"/>
              <a:t> </a:t>
            </a:r>
          </a:p>
          <a:p>
            <a:pPr marL="0" indent="0">
              <a:buNone/>
            </a:pPr>
            <a:r>
              <a:rPr lang="en-US" sz="9600" dirty="0"/>
              <a:t>                           [ sarcoplasmic calcium binding protein ] </a:t>
            </a:r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r>
              <a:rPr lang="en-US" sz="9600" b="1" dirty="0"/>
              <a:t> MECHANISM ;</a:t>
            </a:r>
          </a:p>
          <a:p>
            <a:pPr marL="0" indent="0">
              <a:buNone/>
            </a:pPr>
            <a:r>
              <a:rPr lang="en-US" sz="9600" dirty="0"/>
              <a:t>          </a:t>
            </a:r>
            <a:r>
              <a:rPr lang="en-US" sz="9600" b="1" dirty="0"/>
              <a:t>Intracellular calcium overload </a:t>
            </a:r>
            <a:r>
              <a:rPr lang="en-US" sz="9600" dirty="0"/>
              <a:t>due to improper handling  </a:t>
            </a:r>
          </a:p>
          <a:p>
            <a:pPr marL="0" indent="0">
              <a:buNone/>
            </a:pPr>
            <a:r>
              <a:rPr lang="en-US" sz="9600" dirty="0"/>
              <a:t>          Resembles </a:t>
            </a:r>
            <a:endParaRPr lang="en-US" sz="9600" b="1" dirty="0"/>
          </a:p>
          <a:p>
            <a:pPr marL="0" indent="0">
              <a:buNone/>
            </a:pPr>
            <a:r>
              <a:rPr lang="en-US" sz="9600" dirty="0"/>
              <a:t>.</a:t>
            </a:r>
          </a:p>
          <a:p>
            <a:pPr marL="0" indent="0">
              <a:buNone/>
            </a:pPr>
            <a:r>
              <a:rPr lang="en-US" sz="9600" b="1" dirty="0"/>
              <a:t>CLINICAL FEATURES ; </a:t>
            </a:r>
          </a:p>
          <a:p>
            <a:pPr marL="0" indent="0">
              <a:buNone/>
            </a:pPr>
            <a:r>
              <a:rPr lang="en-US" sz="9600" dirty="0"/>
              <a:t>           Polymorphic or Bidirectional VT  .</a:t>
            </a:r>
          </a:p>
          <a:p>
            <a:pPr marL="0" indent="0">
              <a:buNone/>
            </a:pPr>
            <a:r>
              <a:rPr lang="en-US" sz="9600" dirty="0"/>
              <a:t>           Present during childhood with exercise or emotion induced </a:t>
            </a:r>
          </a:p>
          <a:p>
            <a:pPr marL="0" indent="0">
              <a:buNone/>
            </a:pPr>
            <a:r>
              <a:rPr lang="en-US" sz="9600" dirty="0"/>
              <a:t>                  palpitation , sweating , syncope , cardiac arrest 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6739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484E8-E0F0-D372-C454-2264DF221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58" y="773375"/>
            <a:ext cx="10058400" cy="405079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b="1" dirty="0"/>
              <a:t>TREATMENT </a:t>
            </a:r>
          </a:p>
          <a:p>
            <a:pPr marL="0" indent="0">
              <a:buNone/>
            </a:pPr>
            <a:r>
              <a:rPr lang="en-US" sz="2400" dirty="0"/>
              <a:t>             Beta blockers [ nadolol , propranolol ] </a:t>
            </a:r>
          </a:p>
          <a:p>
            <a:r>
              <a:rPr lang="en-US" sz="2400" dirty="0"/>
              <a:t>   </a:t>
            </a:r>
            <a:r>
              <a:rPr lang="en-US" sz="2400" b="1" dirty="0"/>
              <a:t>To prevent recurrence ;  </a:t>
            </a:r>
          </a:p>
          <a:p>
            <a:pPr marL="0" indent="0">
              <a:buNone/>
            </a:pPr>
            <a:r>
              <a:rPr lang="en-US" sz="2400" b="1" dirty="0"/>
              <a:t>             </a:t>
            </a:r>
            <a:r>
              <a:rPr lang="en-US" sz="2400" dirty="0"/>
              <a:t>verapamil , flecainide / surgical left cardiac sympathetic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denervation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9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E5F1-4213-6D4C-86DF-6FBE48E0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191" y="-233825"/>
            <a:ext cx="10058400" cy="160934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4.SHORT QT SYNDROME 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A66D6-2337-97F5-0F36-D1885CEF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91" y="1141693"/>
            <a:ext cx="10058400" cy="4050792"/>
          </a:xfrm>
        </p:spPr>
        <p:txBody>
          <a:bodyPr/>
          <a:lstStyle/>
          <a:p>
            <a:r>
              <a:rPr lang="en-US" b="1" dirty="0"/>
              <a:t>  CAUSE 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sz="2400" dirty="0"/>
              <a:t>Due to gain of function mutation in Potassium channel . </a:t>
            </a:r>
          </a:p>
          <a:p>
            <a:pPr marL="0" indent="0">
              <a:buNone/>
            </a:pPr>
            <a:r>
              <a:rPr lang="en-US" sz="2400" dirty="0"/>
              <a:t>           Reduced inward depolarization currents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QTc is &lt; 360 </a:t>
            </a:r>
            <a:r>
              <a:rPr lang="en-US" sz="2400" dirty="0" err="1"/>
              <a:t>ms</a:t>
            </a:r>
            <a:r>
              <a:rPr lang="en-US" sz="2400" dirty="0"/>
              <a:t> and usually&lt; 300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AA725-BA48-BE50-6B34-65583CFDD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371" y="2514599"/>
            <a:ext cx="3804557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8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F664-5771-6C16-1C49-649824A0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963" y="-124968"/>
            <a:ext cx="10058400" cy="160934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5</a:t>
            </a:r>
            <a:r>
              <a:rPr lang="en-US" dirty="0"/>
              <a:t>.</a:t>
            </a:r>
            <a:r>
              <a:rPr lang="en-US" sz="3600" dirty="0"/>
              <a:t>EARLY REPOLARIZATION SYNDROME 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E2BAF-1236-AA0F-91C4-56EE2409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05" y="1479151"/>
            <a:ext cx="10058400" cy="4050792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en-US" sz="2400" dirty="0"/>
              <a:t>Patient resuscitated from VF with </a:t>
            </a:r>
            <a:r>
              <a:rPr lang="en-US" sz="2400" b="1" dirty="0"/>
              <a:t>no structural heart disease </a:t>
            </a:r>
            <a:r>
              <a:rPr lang="en-US" sz="2400" dirty="0"/>
              <a:t>or other abnormalities have higher prevalence of </a:t>
            </a:r>
            <a:r>
              <a:rPr lang="en-US" sz="2400" b="1" dirty="0"/>
              <a:t>J POIINT  elevation </a:t>
            </a:r>
            <a:r>
              <a:rPr lang="en-US" sz="2400" dirty="0"/>
              <a:t>with </a:t>
            </a:r>
            <a:r>
              <a:rPr lang="en-US" sz="2400" b="1" dirty="0"/>
              <a:t>notching in terminal QRS 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</a:t>
            </a:r>
          </a:p>
          <a:p>
            <a:r>
              <a:rPr lang="en-US" sz="2400" dirty="0"/>
              <a:t> </a:t>
            </a:r>
            <a:r>
              <a:rPr lang="en-US" sz="2400" b="1" dirty="0"/>
              <a:t>TREATMENT ; </a:t>
            </a:r>
          </a:p>
          <a:p>
            <a:pPr marL="0" indent="0">
              <a:buNone/>
            </a:pPr>
            <a:r>
              <a:rPr lang="en-US" sz="2400" dirty="0"/>
              <a:t>        ICD – Patient  with h/o  Cardiac arrest .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A783F-8AB3-1714-D71E-9526A6325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115" y="2375808"/>
            <a:ext cx="494211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50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9184-C903-0812-CEFB-BEA37A63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664" y="0"/>
            <a:ext cx="10058400" cy="160934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IDIOPATHIC VT WITHOUT STRUCTURAL HEART DISEASE 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ECE6-16C3-4459-9B6A-853D4B6A0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40" y="1536569"/>
            <a:ext cx="10213848" cy="445652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     </a:t>
            </a:r>
            <a:r>
              <a:rPr lang="en-US" sz="2400" b="1" dirty="0"/>
              <a:t>Negative family history </a:t>
            </a:r>
            <a:r>
              <a:rPr lang="en-US" sz="2400" dirty="0"/>
              <a:t>and Normal ECG and ECHO </a:t>
            </a:r>
            <a:r>
              <a:rPr lang="en-US" sz="2400" dirty="0" err="1"/>
              <a:t>anad</a:t>
            </a:r>
            <a:r>
              <a:rPr lang="en-US" sz="2400" dirty="0"/>
              <a:t> Cardiac imaging shows </a:t>
            </a:r>
            <a:r>
              <a:rPr lang="en-US" sz="2400" b="1" dirty="0"/>
              <a:t>normal LV function </a:t>
            </a:r>
            <a:r>
              <a:rPr lang="en-US" sz="2400" dirty="0"/>
              <a:t>without any evidence of scar 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/>
              <a:t>PRESENTATION ; </a:t>
            </a:r>
          </a:p>
          <a:p>
            <a:pPr marL="0" indent="0">
              <a:buNone/>
            </a:pPr>
            <a:r>
              <a:rPr lang="en-US" sz="2400" dirty="0"/>
              <a:t>           Palpitation , lightheadedness and rarely syncope.</a:t>
            </a:r>
          </a:p>
          <a:p>
            <a:pPr marL="0" indent="0">
              <a:buNone/>
            </a:pPr>
            <a:r>
              <a:rPr lang="en-US" sz="2400" dirty="0"/>
              <a:t>           Episode provoked by either Sympathetic stimulation or Withdrawal of sympathetic tone  [ </a:t>
            </a:r>
            <a:r>
              <a:rPr lang="en-US" sz="2400" dirty="0" err="1"/>
              <a:t>e.g</a:t>
            </a:r>
            <a:r>
              <a:rPr lang="en-US" sz="2400" dirty="0"/>
              <a:t>, Immediate post exercise period ]  </a:t>
            </a:r>
          </a:p>
          <a:p>
            <a:endParaRPr lang="en-US" sz="2400" dirty="0"/>
          </a:p>
          <a:p>
            <a:r>
              <a:rPr lang="en-US" sz="2400" dirty="0"/>
              <a:t>     Sudden cardiac death rare – ICD not recommended 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65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6124-9733-3E0C-D087-D8E13DDF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4A0B2-57BF-EE50-DBBE-F3FF1DBF3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74" y="809897"/>
            <a:ext cx="10239974" cy="53623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sz="2400" b="1" dirty="0"/>
              <a:t>CLASSIFICATION BY ECG </a:t>
            </a:r>
          </a:p>
          <a:p>
            <a:pPr marL="0" indent="0">
              <a:buNone/>
            </a:pPr>
            <a:r>
              <a:rPr lang="en-US" b="1" dirty="0"/>
              <a:t>    NON SUSTAINED VENTRICULAR TACHYCARDIA</a:t>
            </a:r>
          </a:p>
          <a:p>
            <a:pPr marL="0" indent="0">
              <a:buNone/>
            </a:pPr>
            <a:r>
              <a:rPr lang="en-US" sz="2400" dirty="0"/>
              <a:t>                   Monomorphic </a:t>
            </a:r>
          </a:p>
          <a:p>
            <a:pPr marL="0" indent="0">
              <a:buNone/>
            </a:pPr>
            <a:r>
              <a:rPr lang="en-US" sz="2400" dirty="0"/>
              <a:t>                   Polymorphic </a:t>
            </a:r>
          </a:p>
          <a:p>
            <a:pPr marL="0" indent="0">
              <a:buNone/>
            </a:pPr>
            <a:r>
              <a:rPr lang="en-IN" sz="2400" dirty="0"/>
              <a:t>     </a:t>
            </a:r>
            <a:r>
              <a:rPr lang="en-IN" sz="2400" b="1" dirty="0"/>
              <a:t>SUSTAINED VT </a:t>
            </a:r>
          </a:p>
          <a:p>
            <a:pPr marL="0" indent="0">
              <a:buNone/>
            </a:pPr>
            <a:r>
              <a:rPr lang="en-IN" sz="2400" dirty="0"/>
              <a:t>                   Monomorphic </a:t>
            </a:r>
          </a:p>
          <a:p>
            <a:pPr marL="0" indent="0">
              <a:buNone/>
            </a:pPr>
            <a:r>
              <a:rPr lang="en-IN" sz="2400" dirty="0"/>
              <a:t>                   Polymorphic </a:t>
            </a:r>
          </a:p>
          <a:p>
            <a:pPr marL="0" indent="0">
              <a:buNone/>
            </a:pPr>
            <a:r>
              <a:rPr lang="en-IN" sz="2400" dirty="0"/>
              <a:t>    BUNDLE BRANCH RE ENTRANT TACYCARDIA </a:t>
            </a:r>
          </a:p>
          <a:p>
            <a:pPr marL="0" indent="0">
              <a:buNone/>
            </a:pPr>
            <a:r>
              <a:rPr lang="en-IN" sz="2400" dirty="0"/>
              <a:t>    BIDIRECTIONAL VT </a:t>
            </a:r>
          </a:p>
          <a:p>
            <a:pPr marL="0" indent="0">
              <a:buNone/>
            </a:pPr>
            <a:r>
              <a:rPr lang="en-IN" sz="2400" dirty="0"/>
              <a:t>    TORSADES DE POINTES </a:t>
            </a:r>
          </a:p>
          <a:p>
            <a:pPr marL="0" indent="0">
              <a:buNone/>
            </a:pPr>
            <a:r>
              <a:rPr lang="en-IN" sz="2400" dirty="0"/>
              <a:t>    VENTRICULAR  FIBRILLATION </a:t>
            </a:r>
          </a:p>
          <a:p>
            <a:pPr marL="0" indent="0">
              <a:buNone/>
            </a:pPr>
            <a:r>
              <a:rPr lang="en-IN" sz="2400" dirty="0"/>
              <a:t>    VENTRICULAR FLUTTER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3162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3B15-121A-05B1-A76F-31416B4E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83" y="382571"/>
            <a:ext cx="10581493" cy="5408629"/>
          </a:xfrm>
        </p:spPr>
        <p:txBody>
          <a:bodyPr>
            <a:noAutofit/>
          </a:bodyPr>
          <a:lstStyle/>
          <a:p>
            <a:r>
              <a:rPr lang="en-US" sz="2400" b="1" dirty="0"/>
              <a:t>    TYPES OF IDIOPATHIC MONOMORPHIC VT 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          1. Outflow tract VTs . </a:t>
            </a:r>
          </a:p>
          <a:p>
            <a:pPr marL="0" indent="0">
              <a:buNone/>
            </a:pPr>
            <a:r>
              <a:rPr lang="en-US" sz="2400" dirty="0"/>
              <a:t>          2.LV Fascicular VT / </a:t>
            </a:r>
            <a:r>
              <a:rPr lang="en-US" sz="2400" dirty="0" err="1"/>
              <a:t>Belhassen’s</a:t>
            </a:r>
            <a:r>
              <a:rPr lang="en-US" sz="2400" dirty="0"/>
              <a:t> VT </a:t>
            </a:r>
          </a:p>
          <a:p>
            <a:pPr marL="0" indent="0">
              <a:buNone/>
            </a:pPr>
            <a:r>
              <a:rPr lang="en-US" sz="2400" dirty="0"/>
              <a:t>          3. Other site – Papillary muscles , Mitral and Tricuspid valve annuli , Moderator   band</a:t>
            </a:r>
          </a:p>
          <a:p>
            <a:pPr marL="0" indent="0">
              <a:buNone/>
            </a:pPr>
            <a:r>
              <a:rPr lang="en-US" sz="2400" dirty="0"/>
              <a:t>                      [ VT from unusual site need careful assessment for SHD ]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  1.OUTFLOW TRACT VTs :</a:t>
            </a:r>
          </a:p>
          <a:p>
            <a:pPr marL="0" indent="0">
              <a:buNone/>
            </a:pPr>
            <a:r>
              <a:rPr lang="en-US" sz="2400" b="1" dirty="0"/>
              <a:t>          site </a:t>
            </a:r>
            <a:r>
              <a:rPr lang="en-US" sz="2400" dirty="0"/>
              <a:t>;  Focus near pulmonic or aortic valve annuli </a:t>
            </a:r>
          </a:p>
          <a:p>
            <a:pPr marL="0" indent="0">
              <a:buNone/>
            </a:pPr>
            <a:r>
              <a:rPr lang="en-US" sz="2400" dirty="0"/>
              <a:t>          </a:t>
            </a:r>
            <a:r>
              <a:rPr lang="en-US" sz="2400" b="1" dirty="0"/>
              <a:t>Mechanism</a:t>
            </a:r>
            <a:r>
              <a:rPr lang="en-US" sz="2400" dirty="0"/>
              <a:t> ;  Automaticity </a:t>
            </a:r>
          </a:p>
          <a:p>
            <a:pPr marL="0" indent="0">
              <a:buNone/>
            </a:pPr>
            <a:r>
              <a:rPr lang="en-US" sz="2400" dirty="0"/>
              <a:t>          </a:t>
            </a:r>
            <a:r>
              <a:rPr lang="en-US" sz="2400" b="1" dirty="0"/>
              <a:t>Presentation</a:t>
            </a:r>
            <a:r>
              <a:rPr lang="en-US" sz="2400" dirty="0"/>
              <a:t> ; Sustained VT , Non sustained VT  or PVCs </a:t>
            </a:r>
          </a:p>
          <a:p>
            <a:endParaRPr lang="en-US" sz="2400" dirty="0"/>
          </a:p>
          <a:p>
            <a:r>
              <a:rPr lang="en-US" sz="2400" dirty="0"/>
              <a:t> [ Exclude </a:t>
            </a:r>
            <a:r>
              <a:rPr lang="en-US" sz="2400" b="1" dirty="0"/>
              <a:t>-  ARVC before diagnosing Idiopathic VT ]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 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254390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B37E-E44D-B01F-3F95-CB9772F8F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12" y="622546"/>
            <a:ext cx="10058400" cy="5306913"/>
          </a:xfrm>
        </p:spPr>
        <p:txBody>
          <a:bodyPr>
            <a:normAutofit/>
          </a:bodyPr>
          <a:lstStyle/>
          <a:p>
            <a:r>
              <a:rPr lang="en-US" sz="2400" dirty="0"/>
              <a:t>      </a:t>
            </a:r>
            <a:r>
              <a:rPr lang="en-US" sz="2400" b="1" dirty="0"/>
              <a:t>RVOT                                                    LVOT </a:t>
            </a:r>
          </a:p>
          <a:p>
            <a:r>
              <a:rPr lang="en-US" sz="2400" dirty="0"/>
              <a:t>   LBBB Pattern in V1                         Prominent R wave in V1 or V2 </a:t>
            </a:r>
          </a:p>
          <a:p>
            <a:r>
              <a:rPr lang="en-US" sz="2400" dirty="0"/>
              <a:t> Axis – Directed inferiorly with </a:t>
            </a:r>
          </a:p>
          <a:p>
            <a:pPr marL="0" indent="0">
              <a:buNone/>
            </a:pPr>
            <a:r>
              <a:rPr lang="en-US" sz="2400" dirty="0"/>
              <a:t>Tall R wave in II,III, a VF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b="1" dirty="0"/>
              <a:t>TREATMENT ;</a:t>
            </a:r>
            <a:r>
              <a:rPr lang="en-IN" sz="2400" dirty="0"/>
              <a:t> </a:t>
            </a:r>
          </a:p>
          <a:p>
            <a:pPr marL="0" indent="0">
              <a:buNone/>
            </a:pPr>
            <a:r>
              <a:rPr lang="en-IN" sz="2400" dirty="0"/>
              <a:t>       Indicated when symptoms or frequent or incessant  arrhythmia depress ventricular </a:t>
            </a:r>
            <a:r>
              <a:rPr lang="en-IN" sz="2400" dirty="0" err="1"/>
              <a:t>funftion</a:t>
            </a:r>
            <a:r>
              <a:rPr lang="en-IN" sz="2400" dirty="0"/>
              <a:t>  </a:t>
            </a:r>
          </a:p>
          <a:p>
            <a:pPr marL="0" indent="0">
              <a:buNone/>
            </a:pPr>
            <a:r>
              <a:rPr lang="en-IN" sz="2400" dirty="0"/>
              <a:t>     </a:t>
            </a:r>
            <a:r>
              <a:rPr lang="en-IN" sz="2400" b="1" dirty="0"/>
              <a:t>DOC</a:t>
            </a:r>
            <a:r>
              <a:rPr lang="en-IN" sz="2400" dirty="0"/>
              <a:t> – Beta blockers , Calcium and Sodium channel blockers </a:t>
            </a:r>
          </a:p>
          <a:p>
            <a:pPr marL="0" indent="0">
              <a:buNone/>
            </a:pPr>
            <a:r>
              <a:rPr lang="en-IN" sz="2400" dirty="0"/>
              <a:t>     1 </a:t>
            </a:r>
            <a:r>
              <a:rPr lang="en-IN" sz="2400" dirty="0" err="1"/>
              <a:t>st</a:t>
            </a:r>
            <a:r>
              <a:rPr lang="en-IN" sz="2400" dirty="0"/>
              <a:t> – Flecainide in </a:t>
            </a:r>
            <a:r>
              <a:rPr lang="en-IN" sz="2400" dirty="0" err="1"/>
              <a:t>Tachyacardia</a:t>
            </a:r>
            <a:r>
              <a:rPr lang="en-IN" sz="2400" dirty="0"/>
              <a:t> induced cardiomyopathy </a:t>
            </a:r>
          </a:p>
          <a:p>
            <a:pPr marL="0" indent="0">
              <a:buNone/>
            </a:pPr>
            <a:r>
              <a:rPr lang="en-IN" sz="2400" dirty="0"/>
              <a:t>     2 </a:t>
            </a:r>
            <a:r>
              <a:rPr lang="en-IN" sz="2400" dirty="0" err="1"/>
              <a:t>nd</a:t>
            </a:r>
            <a:r>
              <a:rPr lang="en-IN" sz="2400" dirty="0"/>
              <a:t> – Catheter Ablation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3974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F80C-AD6F-872F-5CF9-814CEBFAD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191" y="811082"/>
            <a:ext cx="10058400" cy="405079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  </a:t>
            </a:r>
            <a:r>
              <a:rPr lang="en-US" sz="2400" dirty="0"/>
              <a:t>2. LV FASCICULAR VT ; </a:t>
            </a:r>
          </a:p>
          <a:p>
            <a:pPr marL="0" indent="0">
              <a:buNone/>
            </a:pPr>
            <a:r>
              <a:rPr lang="en-US" sz="2400" dirty="0"/>
              <a:t>     Referred as  </a:t>
            </a:r>
            <a:r>
              <a:rPr lang="en-US" sz="2400" dirty="0" err="1"/>
              <a:t>Belhassen’s</a:t>
            </a:r>
            <a:r>
              <a:rPr lang="en-US" sz="2400" dirty="0"/>
              <a:t> VT or Verapamil sensitive VT 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b="1" dirty="0"/>
              <a:t> Site </a:t>
            </a:r>
            <a:r>
              <a:rPr lang="en-US" sz="2400" dirty="0"/>
              <a:t>; Septal ramification of LV Purkinje system 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b="1" dirty="0"/>
              <a:t>Mechanism</a:t>
            </a:r>
            <a:r>
              <a:rPr lang="en-US" sz="2400" dirty="0"/>
              <a:t> ; Small reentry circuit . </a:t>
            </a:r>
          </a:p>
          <a:p>
            <a:r>
              <a:rPr lang="en-US" sz="2400" dirty="0"/>
              <a:t> </a:t>
            </a:r>
            <a:r>
              <a:rPr lang="en-US" sz="2400" b="1" dirty="0"/>
              <a:t>PRESENTATION ; </a:t>
            </a:r>
          </a:p>
          <a:p>
            <a:pPr marL="0" indent="0">
              <a:buNone/>
            </a:pPr>
            <a:r>
              <a:rPr lang="en-US" sz="2400" dirty="0"/>
              <a:t>          Sustained VT has RBBB configuration and negative in inferior leads </a:t>
            </a:r>
          </a:p>
          <a:p>
            <a:pPr marL="0" indent="0">
              <a:buNone/>
            </a:pPr>
            <a:r>
              <a:rPr lang="en-US" sz="2400" dirty="0"/>
              <a:t>          Exercise induced</a:t>
            </a:r>
          </a:p>
          <a:p>
            <a:r>
              <a:rPr lang="en-US" sz="2400" dirty="0"/>
              <a:t> </a:t>
            </a:r>
            <a:r>
              <a:rPr lang="en-US" sz="2400" b="1" dirty="0"/>
              <a:t>TREATMENT 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en-US" sz="2400" dirty="0"/>
              <a:t>         IV  Verapamil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5812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5C57B-B1F6-8D45-CEF6-2B569319F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555" y="1131593"/>
            <a:ext cx="10058400" cy="4050792"/>
          </a:xfrm>
        </p:spPr>
        <p:txBody>
          <a:bodyPr/>
          <a:lstStyle/>
          <a:p>
            <a:r>
              <a:rPr lang="en-US" dirty="0"/>
              <a:t> 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20976-0494-421D-25DD-19A471DD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3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00D1-10D9-03C9-3A68-DF3AE873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3600" dirty="0"/>
              <a:t>GROSS CLASSIFICATION OF VT 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A2279-2805-7E7F-5F58-114079593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222" y="2264695"/>
            <a:ext cx="10058400" cy="4050792"/>
          </a:xfrm>
        </p:spPr>
        <p:txBody>
          <a:bodyPr>
            <a:normAutofit/>
          </a:bodyPr>
          <a:lstStyle/>
          <a:p>
            <a:r>
              <a:rPr lang="en-US" sz="2400" dirty="0"/>
              <a:t>         VT  IN STRUCTURALLY ABNORMAL HEART </a:t>
            </a:r>
          </a:p>
          <a:p>
            <a:r>
              <a:rPr lang="en-US" sz="2400" dirty="0"/>
              <a:t>          VT IN STRUCTURALLY NORMAL HEART .</a:t>
            </a:r>
          </a:p>
          <a:p>
            <a:r>
              <a:rPr lang="en-US" sz="2400" dirty="0"/>
              <a:t>          IDIOPATHIC VT WITHOUT STRUCTURAL HEART DISEASE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0395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02ED-D717-137B-F296-02928304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200" dirty="0"/>
              <a:t>VT IN STRUCTURALLY ABNORMAL HEART  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76DFB-9EEE-6D8F-4407-48F8F640A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</a:t>
            </a:r>
            <a:r>
              <a:rPr lang="en-US" b="1" dirty="0"/>
              <a:t> 1.</a:t>
            </a:r>
            <a:r>
              <a:rPr lang="en-US" sz="2600" dirty="0"/>
              <a:t>VT In Coronary artery disease </a:t>
            </a:r>
          </a:p>
          <a:p>
            <a:pPr marL="0" indent="0">
              <a:buNone/>
            </a:pPr>
            <a:r>
              <a:rPr lang="en-US" sz="2600" dirty="0"/>
              <a:t>      2. VT in Non ischemic Dilated cardiomyopathy </a:t>
            </a:r>
          </a:p>
          <a:p>
            <a:pPr marL="0" indent="0">
              <a:buNone/>
            </a:pPr>
            <a:r>
              <a:rPr lang="en-US" sz="2600" dirty="0"/>
              <a:t>      3. </a:t>
            </a:r>
            <a:r>
              <a:rPr lang="en-US" sz="2600" dirty="0" err="1"/>
              <a:t>Arrhythmogeinc</a:t>
            </a:r>
            <a:r>
              <a:rPr lang="en-US" sz="2600" dirty="0"/>
              <a:t> RV Cardiomyopathy </a:t>
            </a:r>
          </a:p>
          <a:p>
            <a:pPr marL="0" indent="0">
              <a:buNone/>
            </a:pPr>
            <a:r>
              <a:rPr lang="en-US" sz="2600" dirty="0"/>
              <a:t>      4. Bundle branch re entry VT </a:t>
            </a:r>
          </a:p>
          <a:p>
            <a:pPr marL="0" indent="0">
              <a:buNone/>
            </a:pPr>
            <a:r>
              <a:rPr lang="en-US" sz="2600" dirty="0"/>
              <a:t>      5. VT long after repair of congenital heart disease </a:t>
            </a:r>
          </a:p>
          <a:p>
            <a:pPr marL="0" indent="0">
              <a:buNone/>
            </a:pPr>
            <a:r>
              <a:rPr lang="en-US" sz="2600" dirty="0"/>
              <a:t>      6.VT in Hypertrophic cardiomyopathy </a:t>
            </a:r>
          </a:p>
          <a:p>
            <a:pPr marL="0" indent="0">
              <a:buNone/>
            </a:pPr>
            <a:r>
              <a:rPr lang="en-US" sz="2600" dirty="0"/>
              <a:t>       7.VT in LV assist devices  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428968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2584-4FF2-C4C5-FE99-4E9848EF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VT IN STRUCTURALLY NORMAL HEART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0591-A134-6DF5-EE1E-E4258C521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   </a:t>
            </a:r>
            <a:r>
              <a:rPr lang="en-US" sz="2400" b="1" dirty="0"/>
              <a:t>GENETIC ARRHYMIA SYNDROME </a:t>
            </a:r>
          </a:p>
          <a:p>
            <a:pPr marL="0" indent="0">
              <a:buNone/>
            </a:pPr>
            <a:r>
              <a:rPr lang="en-US" sz="2400" dirty="0"/>
              <a:t>            Long QT Syndrome – </a:t>
            </a:r>
            <a:r>
              <a:rPr lang="en-US" sz="2400" dirty="0" err="1"/>
              <a:t>Torsades</a:t>
            </a:r>
            <a:r>
              <a:rPr lang="en-US" sz="2400" dirty="0"/>
              <a:t> de pointes </a:t>
            </a:r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sz="2400" dirty="0" err="1"/>
              <a:t>Brugada</a:t>
            </a:r>
            <a:r>
              <a:rPr lang="en-US" sz="2400" dirty="0"/>
              <a:t> syndrome </a:t>
            </a:r>
          </a:p>
          <a:p>
            <a:pPr marL="0" indent="0">
              <a:buNone/>
            </a:pPr>
            <a:r>
              <a:rPr lang="en-US" sz="2400" dirty="0"/>
              <a:t>            Catecholaminergic polymorphic VT </a:t>
            </a:r>
          </a:p>
          <a:p>
            <a:pPr marL="0" indent="0">
              <a:buNone/>
            </a:pPr>
            <a:r>
              <a:rPr lang="en-US" sz="2400" dirty="0"/>
              <a:t>            Short QT and Early repolarization syndrome 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42509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C73C-C78B-46A5-BA72-D54B8139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96" y="484632"/>
            <a:ext cx="9968751" cy="825694"/>
          </a:xfrm>
        </p:spPr>
        <p:txBody>
          <a:bodyPr>
            <a:normAutofit/>
          </a:bodyPr>
          <a:lstStyle/>
          <a:p>
            <a:r>
              <a:rPr lang="en-US" sz="3600" dirty="0"/>
              <a:t>1. VT IN CORONARY ARTERY DISEASE 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3B90-9504-B27E-21E7-B31F421E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07" y="1602934"/>
            <a:ext cx="10058400" cy="4050792"/>
          </a:xfrm>
        </p:spPr>
        <p:txBody>
          <a:bodyPr>
            <a:noAutofit/>
          </a:bodyPr>
          <a:lstStyle/>
          <a:p>
            <a:r>
              <a:rPr lang="en-US" sz="2400" dirty="0"/>
              <a:t> Incidence of  VT varies depends on type of ACS </a:t>
            </a:r>
          </a:p>
          <a:p>
            <a:r>
              <a:rPr lang="en-US" sz="2400" dirty="0"/>
              <a:t> </a:t>
            </a:r>
            <a:r>
              <a:rPr lang="en-US" sz="2400" b="1" dirty="0"/>
              <a:t>Clinical presentation  </a:t>
            </a:r>
            <a:r>
              <a:rPr lang="en-US" sz="2400" dirty="0"/>
              <a:t>;  </a:t>
            </a:r>
          </a:p>
          <a:p>
            <a:pPr marL="0" indent="0">
              <a:buNone/>
            </a:pPr>
            <a:r>
              <a:rPr lang="en-US" sz="2400" dirty="0"/>
              <a:t>         Tolerated sustained  VT to Sudden cardiac death </a:t>
            </a:r>
          </a:p>
          <a:p>
            <a:pPr marL="0" indent="0">
              <a:buNone/>
            </a:pPr>
            <a:r>
              <a:rPr lang="en-US" sz="2400" dirty="0"/>
              <a:t>         With in first 2 days – Sustained Polymorphic VT </a:t>
            </a:r>
          </a:p>
          <a:p>
            <a:pPr marL="0" indent="0">
              <a:buNone/>
            </a:pPr>
            <a:r>
              <a:rPr lang="en-US" sz="2400" dirty="0"/>
              <a:t>         During subacute / healing phase – Reduced LVEF  - lead to SCD </a:t>
            </a:r>
          </a:p>
          <a:p>
            <a:pPr marL="0" indent="0">
              <a:buNone/>
            </a:pPr>
            <a:r>
              <a:rPr lang="en-US" sz="2400" dirty="0"/>
              <a:t>         Chronic phase – Scar myocardium – Recurrent Monomorphic VT .</a:t>
            </a:r>
          </a:p>
          <a:p>
            <a:pPr marL="0" indent="0">
              <a:buNone/>
            </a:pPr>
            <a:r>
              <a:rPr lang="en-US" sz="2400" b="1" dirty="0"/>
              <a:t>MECHANISM</a:t>
            </a:r>
            <a:r>
              <a:rPr lang="en-US" sz="2400" dirty="0"/>
              <a:t> ; </a:t>
            </a:r>
          </a:p>
          <a:p>
            <a:pPr marL="0" indent="0">
              <a:buNone/>
            </a:pPr>
            <a:r>
              <a:rPr lang="en-US" sz="2400" dirty="0"/>
              <a:t>     1. Re entry – VT associated with Scar </a:t>
            </a:r>
          </a:p>
          <a:p>
            <a:pPr marL="0" indent="0">
              <a:buNone/>
            </a:pPr>
            <a:r>
              <a:rPr lang="en-US" sz="2400" dirty="0"/>
              <a:t>    2. Automaticity – VT  from ischemic border during acute phase </a:t>
            </a:r>
          </a:p>
          <a:p>
            <a:pPr marL="0" indent="0">
              <a:buNone/>
            </a:pPr>
            <a:r>
              <a:rPr lang="en-US" sz="2400" dirty="0"/>
              <a:t>    3. Triggered activity – VT during ischemia due to delayed or early after  depolarization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0918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6CDFE-0D42-DCAB-6CAE-F9D99C09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69" y="462290"/>
            <a:ext cx="10058400" cy="610819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b="1" dirty="0"/>
              <a:t>CLINICAL PRESENTATION 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en-US" sz="2400" dirty="0"/>
              <a:t>       Mild symptoms like palpitation</a:t>
            </a:r>
          </a:p>
          <a:p>
            <a:pPr marL="0" indent="0">
              <a:buNone/>
            </a:pPr>
            <a:r>
              <a:rPr lang="en-US" sz="2400" dirty="0"/>
              <a:t>        Symptoms of hypoperfusion- light headedness, altered sensorium, presyncope and syncope</a:t>
            </a:r>
          </a:p>
          <a:p>
            <a:pPr marL="0" indent="0">
              <a:buNone/>
            </a:pPr>
            <a:r>
              <a:rPr lang="en-US" sz="2400" dirty="0"/>
              <a:t>        Exacerbation of angina and sudden collapse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HEMODYNAMIC CONSEQUENCE DEPENDS ON:</a:t>
            </a:r>
          </a:p>
          <a:p>
            <a:pPr marL="0" indent="0">
              <a:buNone/>
            </a:pPr>
            <a:r>
              <a:rPr lang="en-US" sz="2400" dirty="0"/>
              <a:t>        Ventricular rate</a:t>
            </a:r>
          </a:p>
          <a:p>
            <a:pPr marL="0" indent="0">
              <a:buNone/>
            </a:pPr>
            <a:r>
              <a:rPr lang="en-US" sz="2400" dirty="0"/>
              <a:t>        Duration of VT</a:t>
            </a:r>
          </a:p>
          <a:p>
            <a:pPr marL="0" indent="0">
              <a:buNone/>
            </a:pPr>
            <a:r>
              <a:rPr lang="en-US" sz="2400" dirty="0"/>
              <a:t>        Presence and extend of LV dysfunction   </a:t>
            </a:r>
          </a:p>
          <a:p>
            <a:pPr marL="0" indent="0">
              <a:buNone/>
            </a:pPr>
            <a:r>
              <a:rPr lang="en-US" sz="2400" dirty="0"/>
              <a:t>        Loss of atrioventricular synchrony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36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CD0A-B83D-C4DC-A604-8CDDA160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MANAGEMENT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D407B-526D-F95C-3D4C-DE962E731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91" y="1413836"/>
            <a:ext cx="10058400" cy="4050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b="1" dirty="0"/>
              <a:t>ACUTE MANAGEMENT</a:t>
            </a:r>
          </a:p>
          <a:p>
            <a:pPr marL="0" indent="0">
              <a:buNone/>
            </a:pPr>
            <a:r>
              <a:rPr lang="en-US" sz="2600" dirty="0"/>
              <a:t>         VT with hemodynamic compromise – DC version</a:t>
            </a:r>
          </a:p>
          <a:p>
            <a:r>
              <a:rPr lang="en-US" sz="2600" b="1" dirty="0"/>
              <a:t>MEDICAL MANAGEMENT 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          DOC- </a:t>
            </a:r>
            <a:r>
              <a:rPr lang="en-US" sz="2600" dirty="0" err="1"/>
              <a:t>Amiodorone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     Alternate drugs- </a:t>
            </a:r>
            <a:r>
              <a:rPr lang="en-US" sz="2600" dirty="0" err="1"/>
              <a:t>procainamide,sotolol</a:t>
            </a:r>
            <a:endParaRPr lang="en-US" sz="2600" dirty="0"/>
          </a:p>
          <a:p>
            <a:r>
              <a:rPr lang="en-US" sz="2600" dirty="0"/>
              <a:t>  Treatment of underlying ischemia</a:t>
            </a:r>
          </a:p>
          <a:p>
            <a:r>
              <a:rPr lang="en-US" sz="2600" dirty="0"/>
              <a:t>ICD - if revascularization is not possible and significant LV   dysfunction</a:t>
            </a:r>
          </a:p>
        </p:txBody>
      </p:sp>
    </p:spTree>
    <p:extLst>
      <p:ext uri="{BB962C8B-B14F-4D97-AF65-F5344CB8AC3E}">
        <p14:creationId xmlns:p14="http://schemas.microsoft.com/office/powerpoint/2010/main" val="407466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286</TotalTime>
  <Words>1676</Words>
  <Application>Microsoft Office PowerPoint</Application>
  <PresentationFormat>Widescreen</PresentationFormat>
  <Paragraphs>290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Rockwell</vt:lpstr>
      <vt:lpstr>Rockwell Condensed</vt:lpstr>
      <vt:lpstr>Wingdings</vt:lpstr>
      <vt:lpstr>Wood Type</vt:lpstr>
      <vt:lpstr>VENTRICULAR TACHYCARDIA          CAUSES AND MANAGEMENT </vt:lpstr>
      <vt:lpstr> Classification of ventricular arrhythmias </vt:lpstr>
      <vt:lpstr> </vt:lpstr>
      <vt:lpstr>  GROSS CLASSIFICATION OF VT </vt:lpstr>
      <vt:lpstr> VT IN STRUCTURALLY ABNORMAL HEART  </vt:lpstr>
      <vt:lpstr>VT IN STRUCTURALLY NORMAL HEART</vt:lpstr>
      <vt:lpstr>1. VT IN CORONARY ARTERY DISEASE </vt:lpstr>
      <vt:lpstr>PowerPoint Presentation</vt:lpstr>
      <vt:lpstr>MANAGEMENT</vt:lpstr>
      <vt:lpstr>LONG TERM MANAGEMENT</vt:lpstr>
      <vt:lpstr>2.Ventricular tachycardia IN NON-ISCHEMIC DCM</vt:lpstr>
      <vt:lpstr>TREATMENT;</vt:lpstr>
      <vt:lpstr>3.ARRHYTHMOGENIC RV CARDIOMYOPATHY</vt:lpstr>
      <vt:lpstr>AUTOSOMAL RECESSIVE FORMS OF ARVC</vt:lpstr>
      <vt:lpstr>PowerPoint Presentation</vt:lpstr>
      <vt:lpstr>4.BUNDLE BRANCH REENTRY VT</vt:lpstr>
      <vt:lpstr>PowerPoint Presentation</vt:lpstr>
      <vt:lpstr>5.VT long after repair of congenital heart disease</vt:lpstr>
      <vt:lpstr>6.VT IN HYPERTROPHIC CARDIOMYOPATY</vt:lpstr>
      <vt:lpstr>PowerPoint Presentation</vt:lpstr>
      <vt:lpstr>VT IN STRUCTURALLY NORMAL HEART</vt:lpstr>
      <vt:lpstr>PowerPoint Presentation</vt:lpstr>
      <vt:lpstr>2.BRUGADA SYNDROME</vt:lpstr>
      <vt:lpstr>PowerPoint Presentation</vt:lpstr>
      <vt:lpstr>3.Catecholaminergic pmvt </vt:lpstr>
      <vt:lpstr>PowerPoint Presentation</vt:lpstr>
      <vt:lpstr> 4.SHORT QT SYNDROME :</vt:lpstr>
      <vt:lpstr> 5.EARLY REPOLARIZATION SYNDROME </vt:lpstr>
      <vt:lpstr> IDIOPATHIC VT WITHOUT STRUCTURAL HEART DISEASE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SANTHIYA SUNDARAM</dc:creator>
  <cp:lastModifiedBy>SANTHIYA SUNDARAM</cp:lastModifiedBy>
  <cp:revision>7</cp:revision>
  <dcterms:created xsi:type="dcterms:W3CDTF">2024-10-24T09:19:15Z</dcterms:created>
  <dcterms:modified xsi:type="dcterms:W3CDTF">2024-10-24T17:59:36Z</dcterms:modified>
</cp:coreProperties>
</file>