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7" r:id="rId1"/>
  </p:sldMasterIdLst>
  <p:notesMasterIdLst>
    <p:notesMasterId r:id="rId20"/>
  </p:notesMasterIdLst>
  <p:sldIdLst>
    <p:sldId id="256" r:id="rId2"/>
    <p:sldId id="257" r:id="rId3"/>
    <p:sldId id="280" r:id="rId4"/>
    <p:sldId id="258" r:id="rId5"/>
    <p:sldId id="259" r:id="rId6"/>
    <p:sldId id="281" r:id="rId7"/>
    <p:sldId id="285" r:id="rId8"/>
    <p:sldId id="261" r:id="rId9"/>
    <p:sldId id="262" r:id="rId10"/>
    <p:sldId id="282" r:id="rId11"/>
    <p:sldId id="265" r:id="rId12"/>
    <p:sldId id="289" r:id="rId13"/>
    <p:sldId id="264" r:id="rId14"/>
    <p:sldId id="263" r:id="rId15"/>
    <p:sldId id="268" r:id="rId16"/>
    <p:sldId id="266" r:id="rId17"/>
    <p:sldId id="286" r:id="rId18"/>
    <p:sldId id="276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Wingdings 3" pitchFamily="2" charset="2"/>
      <p:regular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910994-E633-442C-AE46-29818CB5F8EB}">
  <a:tblStyle styleId="{03910994-E633-442C-AE46-29818CB5F8E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76" y="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6.fntdata" /><Relationship Id="rId3" Type="http://schemas.openxmlformats.org/officeDocument/2006/relationships/slide" Target="slides/slide2.xml" /><Relationship Id="rId21" Type="http://schemas.openxmlformats.org/officeDocument/2006/relationships/font" Target="fonts/font1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5.fntdata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29" Type="http://schemas.openxmlformats.org/officeDocument/2006/relationships/font" Target="fonts/font9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4.fntdata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3.fntdata" /><Relationship Id="rId28" Type="http://schemas.openxmlformats.org/officeDocument/2006/relationships/font" Target="fonts/font8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2.fntdata" /><Relationship Id="rId27" Type="http://schemas.openxmlformats.org/officeDocument/2006/relationships/font" Target="fonts/font7.fntdata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257d7b67e71096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257d7b67e71096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257d7b67e71096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257d7b67e71096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529d61c2aeb7b5a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529d61c2aeb7b5a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529d61c2aeb7b5a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529d61c2aeb7b5a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29d61c2aeb7b5a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29d61c2aeb7b5a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257d7b67e7109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257d7b67e7109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257d7b67e7109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257d7b67e7109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257d7b67e71096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257d7b67e71096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257d7b67e71096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257d7b67e71096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257d7b67e71096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257d7b67e71096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70560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950725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4514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7288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16308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44041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032621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25204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056997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580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06339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12161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631620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209280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29560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951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648637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925079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3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image" Target="../media/image5.png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4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6822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8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8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906860" y="1240300"/>
            <a:ext cx="6536407" cy="13254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INTERESTING CASE OF HEMOPTYSIS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4971215" y="3216557"/>
            <a:ext cx="3997500" cy="11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MU -6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CHIEF PROF.DR.S.PEER MOHAMED M.D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ASST PROF DR.M.SATHEESHKUMAR M.D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DR.C.VIGNESH M.D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DR.V.P.PRIYA M.D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EF5637C6-1176-921A-205F-C35C7DD1DA58}"/>
              </a:ext>
            </a:extLst>
          </p:cNvPr>
          <p:cNvSpPr/>
          <p:nvPr/>
        </p:nvSpPr>
        <p:spPr>
          <a:xfrm rot="1800000" flipV="1">
            <a:off x="7923165" y="1058435"/>
            <a:ext cx="335322" cy="363730"/>
          </a:xfrm>
          <a:prstGeom prst="teardrop">
            <a:avLst>
              <a:gd name="adj" fmla="val 1129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D42BCE57-0648-BF48-8FAE-E1BA28422BA3}"/>
              </a:ext>
            </a:extLst>
          </p:cNvPr>
          <p:cNvSpPr/>
          <p:nvPr/>
        </p:nvSpPr>
        <p:spPr>
          <a:xfrm rot="1800000" flipV="1">
            <a:off x="8047719" y="1658727"/>
            <a:ext cx="239451" cy="223313"/>
          </a:xfrm>
          <a:prstGeom prst="teardrop">
            <a:avLst>
              <a:gd name="adj" fmla="val 1129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F48B56F-76B4-3589-DE8C-9A1B9F90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37299"/>
              </p:ext>
            </p:extLst>
          </p:nvPr>
        </p:nvGraphicFramePr>
        <p:xfrm>
          <a:off x="1258755" y="296382"/>
          <a:ext cx="3313245" cy="4550736"/>
        </p:xfrm>
        <a:graphic>
          <a:graphicData uri="http://schemas.openxmlformats.org/drawingml/2006/table">
            <a:tbl>
              <a:tblPr>
                <a:noFill/>
                <a:tableStyleId>{03910994-E633-442C-AE46-29818CB5F8EB}</a:tableStyleId>
              </a:tblPr>
              <a:tblGrid>
                <a:gridCol w="1665198">
                  <a:extLst>
                    <a:ext uri="{9D8B030D-6E8A-4147-A177-3AD203B41FA5}">
                      <a16:colId xmlns:a16="http://schemas.microsoft.com/office/drawing/2014/main" val="4201365663"/>
                    </a:ext>
                  </a:extLst>
                </a:gridCol>
                <a:gridCol w="1648047">
                  <a:extLst>
                    <a:ext uri="{9D8B030D-6E8A-4147-A177-3AD203B41FA5}">
                      <a16:colId xmlns:a16="http://schemas.microsoft.com/office/drawing/2014/main" val="1756954530"/>
                    </a:ext>
                  </a:extLst>
                </a:gridCol>
              </a:tblGrid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RBS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86 mg/dl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25240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UREA 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43 mg/dl 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50896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CREATININE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1.0 mg/dl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54994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T.BILIRUBIN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0.8 mg/dl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188919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     Direct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0.3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559523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     Indirect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0.5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513384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SGOT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32 U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429054"/>
                  </a:ext>
                </a:extLst>
              </a:tr>
              <a:tr h="5191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SGPT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24 U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698498"/>
                  </a:ext>
                </a:extLst>
              </a:tr>
              <a:tr h="3976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39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633929"/>
                  </a:ext>
                </a:extLst>
              </a:tr>
            </a:tbl>
          </a:graphicData>
        </a:graphic>
      </p:graphicFrame>
      <p:graphicFrame>
        <p:nvGraphicFramePr>
          <p:cNvPr id="5" name="Google Shape;123;p19">
            <a:extLst>
              <a:ext uri="{FF2B5EF4-FFF2-40B4-BE49-F238E27FC236}">
                <a16:creationId xmlns:a16="http://schemas.microsoft.com/office/drawing/2014/main" id="{442DBF90-2C85-75DA-EB0F-3025883BD3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902649"/>
              </p:ext>
            </p:extLst>
          </p:nvPr>
        </p:nvGraphicFramePr>
        <p:xfrm>
          <a:off x="5641457" y="296382"/>
          <a:ext cx="2455235" cy="1415460"/>
        </p:xfrm>
        <a:graphic>
          <a:graphicData uri="http://schemas.openxmlformats.org/drawingml/2006/table">
            <a:tbl>
              <a:tblPr>
                <a:noFill/>
                <a:tableStyleId>{03910994-E633-442C-AE46-29818CB5F8EB}</a:tableStyleId>
              </a:tblPr>
              <a:tblGrid>
                <a:gridCol w="144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9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8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Sodium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137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8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Potassium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3.7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Calcium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9.1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A86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4D4220-AABE-9AEE-232D-BF0D84DCD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119698"/>
              </p:ext>
            </p:extLst>
          </p:nvPr>
        </p:nvGraphicFramePr>
        <p:xfrm>
          <a:off x="5626216" y="1887279"/>
          <a:ext cx="2476384" cy="1239382"/>
        </p:xfrm>
        <a:graphic>
          <a:graphicData uri="http://schemas.openxmlformats.org/drawingml/2006/table">
            <a:tbl>
              <a:tblPr firstRow="1" bandRow="1">
                <a:tableStyleId>{03910994-E633-442C-AE46-29818CB5F8EB}</a:tableStyleId>
              </a:tblPr>
              <a:tblGrid>
                <a:gridCol w="1385692">
                  <a:extLst>
                    <a:ext uri="{9D8B030D-6E8A-4147-A177-3AD203B41FA5}">
                      <a16:colId xmlns:a16="http://schemas.microsoft.com/office/drawing/2014/main" val="1545347098"/>
                    </a:ext>
                  </a:extLst>
                </a:gridCol>
                <a:gridCol w="1090692">
                  <a:extLst>
                    <a:ext uri="{9D8B030D-6E8A-4147-A177-3AD203B41FA5}">
                      <a16:colId xmlns:a16="http://schemas.microsoft.com/office/drawing/2014/main" val="735257077"/>
                    </a:ext>
                  </a:extLst>
                </a:gridCol>
              </a:tblGrid>
              <a:tr h="368231">
                <a:tc>
                  <a:txBody>
                    <a:bodyPr/>
                    <a:lstStyle/>
                    <a:p>
                      <a:r>
                        <a:rPr lang="en-IN" dirty="0"/>
                        <a:t> TOTAL PROTEINS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6.0 </a:t>
                      </a:r>
                      <a:r>
                        <a:rPr lang="en-IN" dirty="0" err="1"/>
                        <a:t>gms</a:t>
                      </a:r>
                      <a:endParaRPr lang="en-IN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94499"/>
                  </a:ext>
                </a:extLst>
              </a:tr>
              <a:tr h="368231">
                <a:tc>
                  <a:txBody>
                    <a:bodyPr/>
                    <a:lstStyle/>
                    <a:p>
                      <a:r>
                        <a:rPr lang="en-IN" dirty="0"/>
                        <a:t>  ALBUMIN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4.3 </a:t>
                      </a:r>
                      <a:r>
                        <a:rPr lang="en-IN" dirty="0" err="1"/>
                        <a:t>gms</a:t>
                      </a:r>
                      <a:endParaRPr lang="en-IN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299785"/>
                  </a:ext>
                </a:extLst>
              </a:tr>
              <a:tr h="368231">
                <a:tc>
                  <a:txBody>
                    <a:bodyPr/>
                    <a:lstStyle/>
                    <a:p>
                      <a:r>
                        <a:rPr lang="en-IN" dirty="0"/>
                        <a:t>GLOBULIN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  1.7 </a:t>
                      </a:r>
                      <a:r>
                        <a:rPr lang="en-IN" dirty="0" err="1"/>
                        <a:t>gms</a:t>
                      </a:r>
                      <a:endParaRPr lang="en-IN" dirty="0"/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04271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3539F42-378F-5DED-0E8D-5F44B2EF1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597199"/>
              </p:ext>
            </p:extLst>
          </p:nvPr>
        </p:nvGraphicFramePr>
        <p:xfrm>
          <a:off x="5626216" y="3302098"/>
          <a:ext cx="2470476" cy="1492475"/>
        </p:xfrm>
        <a:graphic>
          <a:graphicData uri="http://schemas.openxmlformats.org/drawingml/2006/table">
            <a:tbl>
              <a:tblPr firstRow="1" bandRow="1">
                <a:tableStyleId>{03910994-E633-442C-AE46-29818CB5F8EB}</a:tableStyleId>
              </a:tblPr>
              <a:tblGrid>
                <a:gridCol w="1522471">
                  <a:extLst>
                    <a:ext uri="{9D8B030D-6E8A-4147-A177-3AD203B41FA5}">
                      <a16:colId xmlns:a16="http://schemas.microsoft.com/office/drawing/2014/main" val="145228668"/>
                    </a:ext>
                  </a:extLst>
                </a:gridCol>
                <a:gridCol w="948005">
                  <a:extLst>
                    <a:ext uri="{9D8B030D-6E8A-4147-A177-3AD203B41FA5}">
                      <a16:colId xmlns:a16="http://schemas.microsoft.com/office/drawing/2014/main" val="513198546"/>
                    </a:ext>
                  </a:extLst>
                </a:gridCol>
              </a:tblGrid>
              <a:tr h="589418">
                <a:tc>
                  <a:txBody>
                    <a:bodyPr/>
                    <a:lstStyle/>
                    <a:p>
                      <a:r>
                        <a:rPr lang="en-IN" sz="1800" dirty="0"/>
                        <a:t>  PT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 15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591442"/>
                  </a:ext>
                </a:extLst>
              </a:tr>
              <a:tr h="333152">
                <a:tc>
                  <a:txBody>
                    <a:bodyPr/>
                    <a:lstStyle/>
                    <a:p>
                      <a:r>
                        <a:rPr lang="en-IN" sz="1800" dirty="0"/>
                        <a:t> INR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1.1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1441"/>
                  </a:ext>
                </a:extLst>
              </a:tr>
              <a:tr h="537297">
                <a:tc>
                  <a:txBody>
                    <a:bodyPr/>
                    <a:lstStyle/>
                    <a:p>
                      <a:r>
                        <a:rPr lang="en-IN" sz="1800" dirty="0"/>
                        <a:t> APTT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dirty="0"/>
                        <a:t>23</a:t>
                      </a:r>
                    </a:p>
                  </a:txBody>
                  <a:tcP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785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13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l="8895" t="12846" r="2056" b="32835"/>
          <a:stretch/>
        </p:blipFill>
        <p:spPr>
          <a:xfrm>
            <a:off x="833893" y="704246"/>
            <a:ext cx="3057775" cy="36511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A5E524-B8EC-0F17-96CD-3FADD538D6F4}"/>
              </a:ext>
            </a:extLst>
          </p:cNvPr>
          <p:cNvSpPr txBox="1"/>
          <p:nvPr/>
        </p:nvSpPr>
        <p:spPr>
          <a:xfrm flipH="1">
            <a:off x="2362781" y="196850"/>
            <a:ext cx="3366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accent2"/>
                </a:solidFill>
              </a:rPr>
              <a:t>               </a:t>
            </a:r>
            <a:r>
              <a:rPr lang="en-IN" b="1" dirty="0">
                <a:solidFill>
                  <a:schemeClr val="accent2"/>
                </a:solidFill>
              </a:rPr>
              <a:t>CHEST X-RAY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2EEC9-504B-4B9A-FC2A-DA3B5DBA2CC6}"/>
              </a:ext>
            </a:extLst>
          </p:cNvPr>
          <p:cNvSpPr txBox="1"/>
          <p:nvPr/>
        </p:nvSpPr>
        <p:spPr>
          <a:xfrm>
            <a:off x="4266728" y="953387"/>
            <a:ext cx="301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Diffuse heterogenous airspace opacities + in B/L mid, lower zones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47269-D59A-7D42-2F0D-683754AA633C}"/>
              </a:ext>
            </a:extLst>
          </p:cNvPr>
          <p:cNvSpPr txBox="1"/>
          <p:nvPr/>
        </p:nvSpPr>
        <p:spPr>
          <a:xfrm>
            <a:off x="2550160" y="6078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accent2"/>
                </a:solidFill>
              </a:rPr>
              <a:t>ABG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49583A-E86E-EE62-759E-1FF0FFA6F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038861"/>
              </p:ext>
            </p:extLst>
          </p:nvPr>
        </p:nvGraphicFramePr>
        <p:xfrm>
          <a:off x="1289368" y="1240155"/>
          <a:ext cx="3593806" cy="2046770"/>
        </p:xfrm>
        <a:graphic>
          <a:graphicData uri="http://schemas.openxmlformats.org/drawingml/2006/table">
            <a:tbl>
              <a:tblPr firstRow="1" bandRow="1">
                <a:tableStyleId>{03910994-E633-442C-AE46-29818CB5F8EB}</a:tableStyleId>
              </a:tblPr>
              <a:tblGrid>
                <a:gridCol w="1796903">
                  <a:extLst>
                    <a:ext uri="{9D8B030D-6E8A-4147-A177-3AD203B41FA5}">
                      <a16:colId xmlns:a16="http://schemas.microsoft.com/office/drawing/2014/main" val="144409473"/>
                    </a:ext>
                  </a:extLst>
                </a:gridCol>
                <a:gridCol w="1796903">
                  <a:extLst>
                    <a:ext uri="{9D8B030D-6E8A-4147-A177-3AD203B41FA5}">
                      <a16:colId xmlns:a16="http://schemas.microsoft.com/office/drawing/2014/main" val="1519407589"/>
                    </a:ext>
                  </a:extLst>
                </a:gridCol>
              </a:tblGrid>
              <a:tr h="409354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  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7.35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79455"/>
                  </a:ext>
                </a:extLst>
              </a:tr>
              <a:tr h="409354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  PO2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728496"/>
                  </a:ext>
                </a:extLst>
              </a:tr>
              <a:tr h="409354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  PCO2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751607"/>
                  </a:ext>
                </a:extLst>
              </a:tr>
              <a:tr h="409354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IN" dirty="0" err="1">
                          <a:solidFill>
                            <a:schemeClr val="tx1"/>
                          </a:solidFill>
                        </a:rPr>
                        <a:t>Lact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148048"/>
                  </a:ext>
                </a:extLst>
              </a:tr>
              <a:tr h="409354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 HCO3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 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26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12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body" idx="1"/>
          </p:nvPr>
        </p:nvSpPr>
        <p:spPr>
          <a:xfrm>
            <a:off x="876933" y="935664"/>
            <a:ext cx="8640000" cy="3441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1" indent="0" algn="just">
              <a:buNone/>
            </a:pPr>
            <a:r>
              <a:rPr lang="en-IN" b="1" dirty="0"/>
              <a:t>URINE ANALYSIS </a:t>
            </a: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I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ALBUMIN -NIL</a:t>
            </a: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I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 -NIL</a:t>
            </a:r>
          </a:p>
          <a:p>
            <a:pPr marL="742950" lvl="1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IN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DEPOSITS - 0 to 2 pus cells</a:t>
            </a:r>
          </a:p>
          <a:p>
            <a:pPr marL="742950" lvl="1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I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Cast/Dysmorphic RBC’s</a:t>
            </a:r>
            <a:endParaRPr lang="en-IN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lang="en-IN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sz="half" idx="1"/>
          </p:nvPr>
        </p:nvSpPr>
        <p:spPr>
          <a:xfrm>
            <a:off x="827485" y="904240"/>
            <a:ext cx="3297254" cy="3788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ESR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22mm/hr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qCRP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12.7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CPK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VCTC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-Reactive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Viral markers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–Negative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Rheumatoid factor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–Negative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FD4E19-3B46-3A1B-1221-BE839954B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0870" y="965200"/>
            <a:ext cx="3297256" cy="3727053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CULTURE –No growth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AFB –Negative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SPUTUM CBNAAT-MTB not detected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URINE CULTURE – No growth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sz="half" idx="1"/>
          </p:nvPr>
        </p:nvSpPr>
        <p:spPr>
          <a:xfrm>
            <a:off x="782320" y="624840"/>
            <a:ext cx="4235499" cy="35055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b="1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ECG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 100/min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ormal axis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sinus rhythm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interval 160 ms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st-t changes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ECHO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60%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 RWMA at rest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Normal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925C4-B1A9-0676-3983-204AB387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0870" y="706120"/>
            <a:ext cx="3404530" cy="3986133"/>
          </a:xfrm>
        </p:spPr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1200" dirty="0">
                <a:solidFill>
                  <a:schemeClr val="bg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USG ABD &amp;PELVIS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RK 9*5 CM Normal echoes CMD +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9.3*5 CM Normal echoes CMD +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I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 SIGNIFICANT ABNORMALITY DETECTED</a:t>
            </a:r>
            <a:endParaRPr lang="en-IN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1345385" y="231218"/>
            <a:ext cx="55440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CT Chest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A2418-60C1-10BE-2DAD-7FAC21AA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5" y="602502"/>
            <a:ext cx="7314834" cy="22184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6F5EBF-AA53-1F27-AB74-0CE05C1DA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15" y="2815581"/>
            <a:ext cx="7368363" cy="21549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0F255D-A2A4-310B-C38E-8CF9F1F13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24" r="31078"/>
          <a:stretch/>
        </p:blipFill>
        <p:spPr>
          <a:xfrm>
            <a:off x="382824" y="444771"/>
            <a:ext cx="5550933" cy="386685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B534D-8149-77EB-71E1-1E6D3A07D4F5}"/>
              </a:ext>
            </a:extLst>
          </p:cNvPr>
          <p:cNvSpPr txBox="1">
            <a:spLocks/>
          </p:cNvSpPr>
          <p:nvPr/>
        </p:nvSpPr>
        <p:spPr>
          <a:xfrm>
            <a:off x="6227252" y="829450"/>
            <a:ext cx="2752680" cy="242748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7950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IN" dirty="0"/>
              <a:t>Ill defined GGO’s and </a:t>
            </a:r>
            <a:r>
              <a:rPr lang="en-IN" dirty="0" err="1"/>
              <a:t>centrilobular</a:t>
            </a:r>
            <a:r>
              <a:rPr lang="en-IN" dirty="0"/>
              <a:t> nodules noted in B/L lung fields in </a:t>
            </a:r>
            <a:r>
              <a:rPr lang="en-IN" dirty="0" err="1"/>
              <a:t>perihilar</a:t>
            </a:r>
            <a:r>
              <a:rPr lang="en-IN" dirty="0"/>
              <a:t> and </a:t>
            </a:r>
            <a:r>
              <a:rPr lang="en-IN" dirty="0" err="1"/>
              <a:t>peribronchiolar</a:t>
            </a:r>
            <a:r>
              <a:rPr lang="en-IN" dirty="0"/>
              <a:t> region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with peripheral sparing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278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DA6FA-236A-B935-046D-F7E3A370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080" y="0"/>
            <a:ext cx="51249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1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245800"/>
            <a:ext cx="8520600" cy="5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0000"/>
                </a:solidFill>
              </a:rPr>
              <a:t>CHIEF COMPLAINTS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311700" y="681025"/>
            <a:ext cx="8721300" cy="4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    A 40 years old female pt who is a daily wages worker from Usilampatti, came to GRH with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chief c/o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Cough with expectoration ×7 days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Breathlessness for 3 days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              Blood tinged sputum for 3 days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HISTORY OF PRESENTING ILLNESS</a:t>
            </a:r>
            <a:endParaRPr sz="1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Pt was apparently normal 7 days back,then she developed</a:t>
            </a: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      Cough with expectoration ×7 days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           White, mucoid sputum  initially,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            Blood tinged for the past 3 days,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diurnal/postural variation</a:t>
            </a:r>
          </a:p>
          <a:p>
            <a:pPr marL="0" indent="0">
              <a:spcBef>
                <a:spcPts val="1200"/>
              </a:spcBef>
              <a:buNone/>
            </a:pPr>
            <a:endParaRPr lang="en-IN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994E8-637A-3137-F67C-6001F4651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130" y="47848"/>
            <a:ext cx="8612372" cy="4731488"/>
          </a:xfrm>
        </p:spPr>
        <p:txBody>
          <a:bodyPr>
            <a:normAutofit/>
          </a:bodyPr>
          <a:lstStyle/>
          <a:p>
            <a:pPr marL="463550" indent="-285750">
              <a:spcBef>
                <a:spcPts val="1200"/>
              </a:spcBef>
              <a:buSzPts val="800"/>
              <a:buFont typeface="Wingdings" panose="05000000000000000000" pitchFamily="2" charset="2"/>
              <a:buChar char="q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C/o Breathlessness for 3 days,</a:t>
            </a:r>
          </a:p>
          <a:p>
            <a:pPr marL="177800" indent="0">
              <a:spcBef>
                <a:spcPts val="1200"/>
              </a:spcBef>
              <a:buSzPts val="800"/>
              <a:buNone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     Acute </a:t>
            </a:r>
            <a:r>
              <a:rPr lang="en-IN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onset,MMRC</a:t>
            </a: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 Gr 4</a:t>
            </a:r>
          </a:p>
          <a:p>
            <a:pPr indent="-279400"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H/o Easy fatiguability +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chest pain/palpitation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fever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Trauma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Rash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Joint pain/swelling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Oral ulcers/hair loss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</a:t>
            </a:r>
            <a:r>
              <a:rPr lang="en-IN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Hematuria</a:t>
            </a: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IN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Hemetemesis</a:t>
            </a: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/</a:t>
            </a:r>
            <a:r>
              <a:rPr lang="en-IN" sz="1600" dirty="0" err="1">
                <a:latin typeface="Times New Roman"/>
                <a:ea typeface="Times New Roman"/>
                <a:cs typeface="Times New Roman"/>
                <a:sym typeface="Times New Roman"/>
              </a:rPr>
              <a:t>Hematochezia</a:t>
            </a:r>
            <a:endParaRPr lang="en-IN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Nausea/vomiting/Abdominal pain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burning micturition/urgency/frequency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Altered bowel habits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Altered sensorium/Loc/seizures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visual disturbances</a:t>
            </a:r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Font typeface="Times New Roman"/>
              <a:buChar char="●"/>
            </a:pPr>
            <a:r>
              <a:rPr lang="en-IN" sz="1600" dirty="0">
                <a:latin typeface="Times New Roman"/>
                <a:ea typeface="Times New Roman"/>
                <a:cs typeface="Times New Roman"/>
                <a:sym typeface="Times New Roman"/>
              </a:rPr>
              <a:t>No h/o Loss of weight/loss of appetite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955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body" idx="1"/>
          </p:nvPr>
        </p:nvSpPr>
        <p:spPr>
          <a:xfrm>
            <a:off x="399675" y="86360"/>
            <a:ext cx="8520600" cy="43927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 HISTORY</a:t>
            </a:r>
            <a:endParaRPr sz="1400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1"/>
                </a:solidFill>
                <a:highlight>
                  <a:srgbClr val="A2C4C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Pt had similar complaints 6 months back ,treated in a private hospital with IV antibiotics, nebulisation and Steroids. </a:t>
            </a:r>
            <a:r>
              <a:rPr lang="en-IN" sz="1400" dirty="0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atient was advised for further evaluation but patient has lost follow up for the past 5 months.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Not a k/c/o </a:t>
            </a:r>
            <a:r>
              <a:rPr lang="en" sz="1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TB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/ DM/HTN/BA/CAD/CKD/Epilepsy/Bleeding diathesis.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No h/o drug intake for the past 5 months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HISTORY</a:t>
            </a:r>
            <a:endParaRPr sz="1400" dirty="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Mixed diet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  Bladder and bowel habits normal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  No h/o Substance abuse 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MENSTRUAL AND OBSTETRIC HISTORY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P2L2A0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  LCB 15 years back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 Normal Regular menstrual cycles 3/30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>
                <a:latin typeface="Times New Roman"/>
                <a:ea typeface="Times New Roman"/>
                <a:cs typeface="Times New Roman"/>
                <a:sym typeface="Times New Roman"/>
              </a:rPr>
              <a:t>  LMP 6/5/2024</a:t>
            </a: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1779889" y="210820"/>
            <a:ext cx="6683765" cy="5047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                      </a:t>
            </a:r>
            <a:r>
              <a:rPr lang="en" sz="1800" b="1" dirty="0">
                <a:solidFill>
                  <a:schemeClr val="accent2"/>
                </a:solidFill>
              </a:rPr>
              <a:t>GENERAL EXAMINATION</a:t>
            </a:r>
            <a:endParaRPr sz="1800" b="1" dirty="0">
              <a:solidFill>
                <a:schemeClr val="accent2"/>
              </a:solidFill>
            </a:endParaRPr>
          </a:p>
        </p:txBody>
      </p:sp>
      <p:sp>
        <p:nvSpPr>
          <p:cNvPr id="103" name="Google Shape;103;p16"/>
          <p:cNvSpPr txBox="1">
            <a:spLocks noGrp="1"/>
          </p:cNvSpPr>
          <p:nvPr>
            <p:ph sz="half" idx="1"/>
          </p:nvPr>
        </p:nvSpPr>
        <p:spPr>
          <a:xfrm>
            <a:off x="1190710" y="425302"/>
            <a:ext cx="5231356" cy="521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Pt conscious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Oriented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Afebrile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Dyspneic/tachypneic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en" sz="16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allor +</a:t>
            </a:r>
            <a:endParaRPr sz="16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No Icterus/cyanosis/clubbing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No generalised lympahdenopathy/Pedal edema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No external markers of TB/HIV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bony deformities/skin rash/purpura/ecchymosis</a:t>
            </a:r>
            <a:endParaRPr sz="1600" dirty="0">
              <a:solidFill>
                <a:schemeClr val="accent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HT 160 cms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WT 65 kg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DF3226-9C69-8081-4722-2BE0689F0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3060" y="802758"/>
            <a:ext cx="3235398" cy="3625125"/>
          </a:xfrm>
        </p:spPr>
        <p:txBody>
          <a:bodyPr/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400" dirty="0">
                <a:latin typeface="Times New Roman"/>
                <a:ea typeface="Times New Roman"/>
                <a:cs typeface="Times New Roman"/>
                <a:sym typeface="Times New Roman"/>
              </a:rPr>
              <a:t>VITALS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400" dirty="0">
                <a:latin typeface="Times New Roman"/>
                <a:ea typeface="Times New Roman"/>
                <a:cs typeface="Times New Roman"/>
                <a:sym typeface="Times New Roman"/>
              </a:rPr>
              <a:t>BP 110/70 mmHg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400" dirty="0">
                <a:latin typeface="Times New Roman"/>
                <a:ea typeface="Times New Roman"/>
                <a:cs typeface="Times New Roman"/>
                <a:sym typeface="Times New Roman"/>
              </a:rPr>
              <a:t>PR 90 / min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400" dirty="0">
                <a:latin typeface="Times New Roman"/>
                <a:ea typeface="Times New Roman"/>
                <a:cs typeface="Times New Roman"/>
                <a:sym typeface="Times New Roman"/>
              </a:rPr>
              <a:t>SP02 </a:t>
            </a:r>
            <a:r>
              <a:rPr lang="en-IN" sz="1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90% RA 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sz="1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96% @4L O2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1400" dirty="0">
                <a:latin typeface="Times New Roman"/>
                <a:ea typeface="Times New Roman"/>
                <a:cs typeface="Times New Roman"/>
                <a:sym typeface="Times New Roman"/>
              </a:rPr>
              <a:t>RR </a:t>
            </a:r>
            <a:r>
              <a:rPr lang="en-IN" sz="1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25/ min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F9EF4-613C-0A79-5F0A-3695EDF1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I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5A0F1-0E49-E4CB-CDD3-910EAF250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5921" y="1437640"/>
            <a:ext cx="4289488" cy="3044574"/>
          </a:xfrm>
        </p:spPr>
        <p:txBody>
          <a:bodyPr>
            <a:normAutofit/>
          </a:bodyPr>
          <a:lstStyle/>
          <a:p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OF NASAL CAVITY AND ORAL CAVITY – Normal</a:t>
            </a:r>
          </a:p>
          <a:p>
            <a:endParaRPr lang="en-I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2FF36-B432-518B-17EB-DAA046AF8079}"/>
              </a:ext>
            </a:extLst>
          </p:cNvPr>
          <p:cNvSpPr txBox="1"/>
          <p:nvPr/>
        </p:nvSpPr>
        <p:spPr>
          <a:xfrm>
            <a:off x="5089330" y="1445241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Shape of the chest wall – Elliptical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B/L  symmetrical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Trachea seems to be in midline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Type of respiration Thoracoabdominal</a:t>
            </a:r>
            <a:endParaRPr lang="en-I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Apical impulse not seen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 chest wall/spinal deformities</a:t>
            </a:r>
          </a:p>
          <a:p>
            <a:pPr marL="0" indent="0">
              <a:buNone/>
            </a:pP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No scars/sinuses/dilated veins</a:t>
            </a:r>
          </a:p>
        </p:txBody>
      </p:sp>
    </p:spTree>
    <p:extLst>
      <p:ext uri="{BB962C8B-B14F-4D97-AF65-F5344CB8AC3E}">
        <p14:creationId xmlns:p14="http://schemas.microsoft.com/office/powerpoint/2010/main" val="366035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98FD6-D4CB-00EA-F2A4-53243B97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560" y="998444"/>
            <a:ext cx="3686750" cy="3146611"/>
          </a:xfrm>
        </p:spPr>
        <p:txBody>
          <a:bodyPr/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AUSCULTATION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BAE 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AE decreased in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b/l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infraaxillary,infrascapular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interscapular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 Crackles + in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b/l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infra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axillary,infrascapular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interscapular areas</a:t>
            </a:r>
          </a:p>
          <a:p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DC3DB-308E-799C-E36A-ED3520410647}"/>
              </a:ext>
            </a:extLst>
          </p:cNvPr>
          <p:cNvSpPr txBox="1"/>
          <p:nvPr/>
        </p:nvSpPr>
        <p:spPr>
          <a:xfrm>
            <a:off x="671505" y="1279451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Trachea in midline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Apical impulse –Lt 5</a:t>
            </a:r>
            <a:r>
              <a:rPr lang="en-I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ICS half an inch medial to MCL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Chest wall expansion 3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AP diameter 18 cm, Transverse diameter 24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VF decreased in B/L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mammary,infra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axillary,infrascapular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interscapular areas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307776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2722880" y="410000"/>
            <a:ext cx="610942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  OTHER SYSTEMS EXAMINATION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1143000" y="1229875"/>
            <a:ext cx="76893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CVS :S1S2 +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         No murmur 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P/A:Soft,BS+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        No organomegaly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 dirty="0"/>
              <a:t>CNS: Pt conscious,oriented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dirty="0"/>
              <a:t>         NFND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IN" sz="1400" dirty="0"/>
              <a:t>L/E of Both Breast and Axilla -normal</a:t>
            </a:r>
            <a:endParaRPr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INVESTIGATIONS</a:t>
            </a:r>
            <a:endParaRPr sz="1800" dirty="0">
              <a:solidFill>
                <a:schemeClr val="accent2"/>
              </a:solidFill>
            </a:endParaRPr>
          </a:p>
        </p:txBody>
      </p:sp>
      <p:graphicFrame>
        <p:nvGraphicFramePr>
          <p:cNvPr id="121" name="Google Shape;121;p19"/>
          <p:cNvGraphicFramePr/>
          <p:nvPr>
            <p:extLst>
              <p:ext uri="{D42A27DB-BD31-4B8C-83A1-F6EECF244321}">
                <p14:modId xmlns:p14="http://schemas.microsoft.com/office/powerpoint/2010/main" val="3671413378"/>
              </p:ext>
            </p:extLst>
          </p:nvPr>
        </p:nvGraphicFramePr>
        <p:xfrm>
          <a:off x="952500" y="1017750"/>
          <a:ext cx="2973000" cy="3497310"/>
        </p:xfrm>
        <a:graphic>
          <a:graphicData uri="http://schemas.openxmlformats.org/drawingml/2006/table">
            <a:tbl>
              <a:tblPr>
                <a:noFill/>
                <a:tableStyleId>{03910994-E633-442C-AE46-29818CB5F8EB}</a:tableStyleId>
              </a:tblPr>
              <a:tblGrid>
                <a:gridCol w="9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26/5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4/6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D9E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12200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13700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64/32/4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71/21/7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FF0000"/>
                          </a:solidFill>
                        </a:rPr>
                        <a:t>8.8 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>
                          <a:solidFill>
                            <a:srgbClr val="FF0000"/>
                          </a:solidFill>
                        </a:rPr>
                        <a:t>9.4 </a:t>
                      </a:r>
                      <a:endParaRPr dirty="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MCV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85.6 </a:t>
                      </a:r>
                      <a:r>
                        <a:rPr lang="en-IN" dirty="0" err="1"/>
                        <a:t>fl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365768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MCH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27.6 </a:t>
                      </a:r>
                      <a:r>
                        <a:rPr lang="en-IN" dirty="0" err="1"/>
                        <a:t>pg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11530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MCHC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32.2 </a:t>
                      </a: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54311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PCV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27.3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27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5.35 L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dirty="0"/>
                        <a:t>5.03L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C7F924-3119-050D-661C-B0462ED4FA99}"/>
              </a:ext>
            </a:extLst>
          </p:cNvPr>
          <p:cNvSpPr txBox="1"/>
          <p:nvPr/>
        </p:nvSpPr>
        <p:spPr>
          <a:xfrm>
            <a:off x="4268972" y="605967"/>
            <a:ext cx="48750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>
                <a:solidFill>
                  <a:schemeClr val="accent2"/>
                </a:solidFill>
              </a:rPr>
              <a:t>CHG with PS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TC 13700, DC- N 84%,L 13%,E 2%,M 1%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HB 8.9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HCT 27.5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PLATELET 3.71L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 RBC-Normochromic normocytes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</a:t>
            </a:r>
            <a:r>
              <a:rPr lang="en-IN" dirty="0" err="1"/>
              <a:t>Retic.count</a:t>
            </a:r>
            <a:r>
              <a:rPr lang="en-IN" dirty="0"/>
              <a:t> 4% ,RPI – 1.2 %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Neutrophilic leucocytosis +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IN" dirty="0"/>
              <a:t>       Platelets Normal in number and morphology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539</TotalTime>
  <Words>1256</Words>
  <Application>Microsoft Office PowerPoint</Application>
  <PresentationFormat>On-screen Show (16:9)</PresentationFormat>
  <Paragraphs>282</Paragraphs>
  <Slides>18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Ion</vt:lpstr>
      <vt:lpstr>AN INTERESTING CASE OF HEMOPTYSIS</vt:lpstr>
      <vt:lpstr>CHIEF COMPLAINTS </vt:lpstr>
      <vt:lpstr>PowerPoint Presentation</vt:lpstr>
      <vt:lpstr>PowerPoint Presentation</vt:lpstr>
      <vt:lpstr>                      GENERAL EXAMINATION</vt:lpstr>
      <vt:lpstr>                       EXAMINATION OF RS</vt:lpstr>
      <vt:lpstr>PowerPoint Presentation</vt:lpstr>
      <vt:lpstr>  OTHER SYSTEMS EXAMINATION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INTERESTING CASE OF HEMOPTYSIS</dc:title>
  <dc:creator>royha</dc:creator>
  <cp:lastModifiedBy>tamilarasiveerachamy@gmail.com</cp:lastModifiedBy>
  <cp:revision>23</cp:revision>
  <dcterms:modified xsi:type="dcterms:W3CDTF">2024-06-25T13:13:35Z</dcterms:modified>
</cp:coreProperties>
</file>