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02b0163c1411f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02b0163c1411f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02b0163c1411f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02b0163c1411f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02b0163c1411f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02b0163c1411f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02b0163c1411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02b0163c1411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02b0163c1411f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02b0163c1411f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02b0163c1411f_72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g702b0163c1411f_72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g702b0163c1411f_72"/>
          <p:cNvSpPr/>
          <p:nvPr/>
        </p:nvSpPr>
        <p:spPr>
          <a:xfrm rot="10800000">
            <a:off x="6745206" y="-100"/>
            <a:ext cx="54468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g702b0163c1411f_72"/>
          <p:cNvSpPr/>
          <p:nvPr/>
        </p:nvSpPr>
        <p:spPr>
          <a:xfrm>
            <a:off x="271033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g702b0163c1411f_72"/>
          <p:cNvGrpSpPr/>
          <p:nvPr/>
        </p:nvGrpSpPr>
        <p:grpSpPr>
          <a:xfrm>
            <a:off x="340259" y="790"/>
            <a:ext cx="3000409" cy="1392365"/>
            <a:chOff x="255200" y="592"/>
            <a:chExt cx="2250363" cy="1044300"/>
          </a:xfrm>
        </p:grpSpPr>
        <p:sp>
          <p:nvSpPr>
            <p:cNvPr id="15" name="Google Shape;15;g702b0163c1411f_7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g702b0163c1411f_7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g702b0163c1411f_7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g702b0163c1411f_72"/>
          <p:cNvGrpSpPr/>
          <p:nvPr/>
        </p:nvGrpSpPr>
        <p:grpSpPr>
          <a:xfrm>
            <a:off x="1207163" y="790"/>
            <a:ext cx="3000409" cy="1392365"/>
            <a:chOff x="905395" y="592"/>
            <a:chExt cx="2250363" cy="1044300"/>
          </a:xfrm>
        </p:grpSpPr>
        <p:sp>
          <p:nvSpPr>
            <p:cNvPr id="19" name="Google Shape;19;g702b0163c1411f_7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g702b0163c1411f_7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g702b0163c1411f_7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g702b0163c1411f_72"/>
          <p:cNvGrpSpPr/>
          <p:nvPr/>
        </p:nvGrpSpPr>
        <p:grpSpPr>
          <a:xfrm>
            <a:off x="9409957" y="6784"/>
            <a:ext cx="2468376" cy="1002839"/>
            <a:chOff x="6917201" y="0"/>
            <a:chExt cx="2227777" cy="863400"/>
          </a:xfrm>
        </p:grpSpPr>
        <p:sp>
          <p:nvSpPr>
            <p:cNvPr id="23" name="Google Shape;23;g702b0163c1411f_7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702b0163c1411f_7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702b0163c1411f_7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g702b0163c1411f_72"/>
          <p:cNvGrpSpPr/>
          <p:nvPr/>
        </p:nvGrpSpPr>
        <p:grpSpPr>
          <a:xfrm>
            <a:off x="8737606" y="5623802"/>
            <a:ext cx="3185498" cy="1234317"/>
            <a:chOff x="6917201" y="0"/>
            <a:chExt cx="2227777" cy="863400"/>
          </a:xfrm>
        </p:grpSpPr>
        <p:sp>
          <p:nvSpPr>
            <p:cNvPr id="27" name="Google Shape;27;g702b0163c1411f_7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g702b0163c1411f_7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g702b0163c1411f_7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g702b0163c1411f_72"/>
          <p:cNvGrpSpPr/>
          <p:nvPr/>
        </p:nvGrpSpPr>
        <p:grpSpPr>
          <a:xfrm>
            <a:off x="265762" y="5407536"/>
            <a:ext cx="3727293" cy="1444382"/>
            <a:chOff x="6917201" y="0"/>
            <a:chExt cx="2227777" cy="863400"/>
          </a:xfrm>
        </p:grpSpPr>
        <p:sp>
          <p:nvSpPr>
            <p:cNvPr id="31" name="Google Shape;31;g702b0163c1411f_7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g702b0163c1411f_7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g702b0163c1411f_7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g702b0163c1411f_72"/>
          <p:cNvSpPr txBox="1">
            <a:spLocks noGrp="1"/>
          </p:cNvSpPr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35" name="Google Shape;35;g702b0163c1411f_72"/>
          <p:cNvSpPr txBox="1">
            <a:spLocks noGrp="1"/>
          </p:cNvSpPr>
          <p:nvPr>
            <p:ph type="subTitle" idx="1"/>
          </p:nvPr>
        </p:nvSpPr>
        <p:spPr>
          <a:xfrm>
            <a:off x="2478267" y="4550878"/>
            <a:ext cx="7148400" cy="69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g702b0163c1411f_7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02b0163c1411f_172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g702b0163c1411f_172"/>
          <p:cNvGrpSpPr/>
          <p:nvPr/>
        </p:nvGrpSpPr>
        <p:grpSpPr>
          <a:xfrm>
            <a:off x="7945629" y="5492768"/>
            <a:ext cx="3361269" cy="1365553"/>
            <a:chOff x="6917201" y="0"/>
            <a:chExt cx="2227777" cy="863400"/>
          </a:xfrm>
        </p:grpSpPr>
        <p:sp>
          <p:nvSpPr>
            <p:cNvPr id="112" name="Google Shape;112;g702b0163c1411f_17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g702b0163c1411f_17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g702b0163c1411f_17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g702b0163c1411f_172"/>
          <p:cNvGrpSpPr/>
          <p:nvPr/>
        </p:nvGrpSpPr>
        <p:grpSpPr>
          <a:xfrm>
            <a:off x="265762" y="3"/>
            <a:ext cx="3727293" cy="1444382"/>
            <a:chOff x="6917201" y="0"/>
            <a:chExt cx="2227777" cy="863400"/>
          </a:xfrm>
        </p:grpSpPr>
        <p:sp>
          <p:nvSpPr>
            <p:cNvPr id="116" name="Google Shape;116;g702b0163c1411f_17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g702b0163c1411f_17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702b0163c1411f_17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g702b0163c1411f_172"/>
          <p:cNvSpPr txBox="1">
            <a:spLocks noGrp="1"/>
          </p:cNvSpPr>
          <p:nvPr>
            <p:ph type="title" hasCustomPrompt="1"/>
          </p:nvPr>
        </p:nvSpPr>
        <p:spPr>
          <a:xfrm>
            <a:off x="1847800" y="1845133"/>
            <a:ext cx="8496300" cy="18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g702b0163c1411f_172"/>
          <p:cNvSpPr txBox="1">
            <a:spLocks noGrp="1"/>
          </p:cNvSpPr>
          <p:nvPr>
            <p:ph type="body" idx="1"/>
          </p:nvPr>
        </p:nvSpPr>
        <p:spPr>
          <a:xfrm>
            <a:off x="1847800" y="3818467"/>
            <a:ext cx="8496300" cy="85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g702b0163c1411f_17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02b0163c1411f_185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2b0163c1411f_18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702b0163c1411f_187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g702b0163c1411f_187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702b0163c1411f_187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702b0163c1411f_187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02b0163c1411f_100"/>
          <p:cNvSpPr/>
          <p:nvPr/>
        </p:nvSpPr>
        <p:spPr>
          <a:xfrm flipH="1">
            <a:off x="6342900" y="3079200"/>
            <a:ext cx="58491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g702b0163c1411f_100"/>
          <p:cNvGrpSpPr/>
          <p:nvPr/>
        </p:nvGrpSpPr>
        <p:grpSpPr>
          <a:xfrm>
            <a:off x="7458691" y="5281486"/>
            <a:ext cx="3880118" cy="1576482"/>
            <a:chOff x="6917201" y="0"/>
            <a:chExt cx="2227777" cy="863400"/>
          </a:xfrm>
        </p:grpSpPr>
        <p:sp>
          <p:nvSpPr>
            <p:cNvPr id="40" name="Google Shape;40;g702b0163c1411f_10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g702b0163c1411f_10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g702b0163c1411f_10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g702b0163c1411f_100"/>
          <p:cNvGrpSpPr/>
          <p:nvPr/>
        </p:nvGrpSpPr>
        <p:grpSpPr>
          <a:xfrm>
            <a:off x="265762" y="3"/>
            <a:ext cx="3727293" cy="1444382"/>
            <a:chOff x="6917201" y="0"/>
            <a:chExt cx="2227777" cy="863400"/>
          </a:xfrm>
        </p:grpSpPr>
        <p:sp>
          <p:nvSpPr>
            <p:cNvPr id="44" name="Google Shape;44;g702b0163c1411f_10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g702b0163c1411f_10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g702b0163c1411f_10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g702b0163c1411f_100"/>
          <p:cNvSpPr txBox="1">
            <a:spLocks noGrp="1"/>
          </p:cNvSpPr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702b0163c1411f_100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02b0163c1411f_112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702b0163c1411f_112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702b0163c1411f_112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702b0163c1411f_112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4" name="Google Shape;54;g702b0163c1411f_112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702b0163c1411f_11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2b0163c1411f_119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702b0163c1411f_119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702b0163c1411f_119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702b0163c1411f_119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1" name="Google Shape;61;g702b0163c1411f_119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4914900" cy="326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702b0163c1411f_119"/>
          <p:cNvSpPr txBox="1">
            <a:spLocks noGrp="1"/>
          </p:cNvSpPr>
          <p:nvPr>
            <p:ph type="body" idx="2"/>
          </p:nvPr>
        </p:nvSpPr>
        <p:spPr>
          <a:xfrm>
            <a:off x="6184900" y="2654300"/>
            <a:ext cx="4914900" cy="326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g702b0163c1411f_119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02b0163c1411f_127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702b0163c1411f_127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702b0163c1411f_127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702b0163c1411f_127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9" name="Google Shape;69;g702b0163c1411f_127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02b0163c1411f_133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702b0163c1411f_133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702b0163c1411f_133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702b0163c1411f_133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4945500" cy="184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5" name="Google Shape;75;g702b0163c1411f_133"/>
          <p:cNvSpPr txBox="1">
            <a:spLocks noGrp="1"/>
          </p:cNvSpPr>
          <p:nvPr>
            <p:ph type="body" idx="1"/>
          </p:nvPr>
        </p:nvSpPr>
        <p:spPr>
          <a:xfrm>
            <a:off x="1107600" y="3092067"/>
            <a:ext cx="4945500" cy="282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702b0163c1411f_133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02b0163c1411f_140"/>
          <p:cNvSpPr/>
          <p:nvPr/>
        </p:nvSpPr>
        <p:spPr>
          <a:xfrm>
            <a:off x="0" y="3764192"/>
            <a:ext cx="98256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702b0163c1411f_140"/>
          <p:cNvSpPr/>
          <p:nvPr/>
        </p:nvSpPr>
        <p:spPr>
          <a:xfrm flipH="1">
            <a:off x="4777714" y="2072150"/>
            <a:ext cx="74139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g702b0163c1411f_140"/>
          <p:cNvGrpSpPr/>
          <p:nvPr/>
        </p:nvGrpSpPr>
        <p:grpSpPr>
          <a:xfrm>
            <a:off x="341189" y="-11"/>
            <a:ext cx="3001758" cy="1391229"/>
            <a:chOff x="3961956" y="4383950"/>
            <a:chExt cx="1160548" cy="548700"/>
          </a:xfrm>
        </p:grpSpPr>
        <p:sp>
          <p:nvSpPr>
            <p:cNvPr id="81" name="Google Shape;81;g702b0163c1411f_14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g702b0163c1411f_140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g702b0163c1411f_140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g702b0163c1411f_140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g702b0163c1411f_140"/>
          <p:cNvGrpSpPr/>
          <p:nvPr/>
        </p:nvGrpSpPr>
        <p:grpSpPr>
          <a:xfrm>
            <a:off x="46579" y="6029501"/>
            <a:ext cx="2124408" cy="822734"/>
            <a:chOff x="6917201" y="0"/>
            <a:chExt cx="2227777" cy="863400"/>
          </a:xfrm>
        </p:grpSpPr>
        <p:sp>
          <p:nvSpPr>
            <p:cNvPr id="86" name="Google Shape;86;g702b0163c1411f_1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702b0163c1411f_14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g702b0163c1411f_14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g702b0163c1411f_140"/>
          <p:cNvGrpSpPr/>
          <p:nvPr/>
        </p:nvGrpSpPr>
        <p:grpSpPr>
          <a:xfrm>
            <a:off x="7848470" y="1657"/>
            <a:ext cx="4343273" cy="1681990"/>
            <a:chOff x="6917201" y="0"/>
            <a:chExt cx="2227777" cy="863400"/>
          </a:xfrm>
        </p:grpSpPr>
        <p:sp>
          <p:nvSpPr>
            <p:cNvPr id="90" name="Google Shape;90;g702b0163c1411f_1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g702b0163c1411f_14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g702b0163c1411f_14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g702b0163c1411f_140"/>
          <p:cNvSpPr txBox="1">
            <a:spLocks noGrp="1"/>
          </p:cNvSpPr>
          <p:nvPr>
            <p:ph type="title"/>
          </p:nvPr>
        </p:nvSpPr>
        <p:spPr>
          <a:xfrm>
            <a:off x="1858572" y="1734861"/>
            <a:ext cx="8489100" cy="338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94" name="Google Shape;94;g702b0163c1411f_140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02b0163c1411f_158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702b0163c1411f_158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702b0163c1411f_158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702b0163c1411f_158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8565600" cy="93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00" name="Google Shape;100;g702b0163c1411f_158"/>
          <p:cNvSpPr txBox="1">
            <a:spLocks noGrp="1"/>
          </p:cNvSpPr>
          <p:nvPr>
            <p:ph type="subTitle" idx="1"/>
          </p:nvPr>
        </p:nvSpPr>
        <p:spPr>
          <a:xfrm>
            <a:off x="1092200" y="2067600"/>
            <a:ext cx="78132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702b0163c1411f_158"/>
          <p:cNvSpPr txBox="1">
            <a:spLocks noGrp="1"/>
          </p:cNvSpPr>
          <p:nvPr>
            <p:ph type="body" idx="2"/>
          </p:nvPr>
        </p:nvSpPr>
        <p:spPr>
          <a:xfrm>
            <a:off x="1092200" y="3289400"/>
            <a:ext cx="7813200" cy="27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g702b0163c1411f_158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02b0163c1411f_166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702b0163c1411f_166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702b0163c1411f_166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02b0163c1411f_166"/>
          <p:cNvSpPr txBox="1">
            <a:spLocks noGrp="1"/>
          </p:cNvSpPr>
          <p:nvPr>
            <p:ph type="body" idx="1"/>
          </p:nvPr>
        </p:nvSpPr>
        <p:spPr>
          <a:xfrm>
            <a:off x="437367" y="5551333"/>
            <a:ext cx="9886800" cy="806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g702b0163c1411f_16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702b0163c1411f_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g702b0163c1411f_6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702b0163c1411f_68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9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8.jp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"/>
          <p:cNvSpPr txBox="1">
            <a:spLocks noGrp="1"/>
          </p:cNvSpPr>
          <p:nvPr>
            <p:ph type="ctrTitle"/>
          </p:nvPr>
        </p:nvSpPr>
        <p:spPr>
          <a:xfrm>
            <a:off x="1915362" y="1032322"/>
            <a:ext cx="8361300" cy="2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</a:pPr>
            <a:r>
              <a:rPr lang="en-US" b="1"/>
              <a:t>INFECTIVE ENDOCARDITIS </a:t>
            </a:r>
            <a:endParaRPr/>
          </a:p>
        </p:txBody>
      </p:sp>
      <p:sp>
        <p:nvSpPr>
          <p:cNvPr id="299" name="Google Shape;299;p1"/>
          <p:cNvSpPr txBox="1"/>
          <p:nvPr/>
        </p:nvSpPr>
        <p:spPr>
          <a:xfrm>
            <a:off x="6904283" y="3479737"/>
            <a:ext cx="4853400" cy="344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BY 6th medical unit</a:t>
            </a:r>
            <a:endParaRPr sz="18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CHIEF</a:t>
            </a:r>
            <a:r>
              <a:rPr lang="en-US"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800" b="0" i="0" u="none" strike="noStrike" cap="non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0000"/>
                </a:solidFill>
                <a:latin typeface="Lato"/>
                <a:ea typeface="Lato"/>
                <a:cs typeface="Lato"/>
                <a:sym typeface="Lato"/>
              </a:rPr>
              <a:t>DR.R.SUNDARAM MD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                                                                                   </a:t>
            </a:r>
            <a:endParaRPr sz="1800" b="0" i="0" u="none" strike="noStrike" cap="non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  </a:t>
            </a:r>
            <a:r>
              <a:rPr lang="en-US"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ASSISTANT PROFESSORS</a:t>
            </a:r>
            <a:r>
              <a:rPr lang="en-US" sz="18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                                                                                                                                           </a:t>
            </a:r>
            <a:r>
              <a:rPr lang="en-US" sz="1800" b="0" i="0" u="none" strike="noStrike" cap="none">
                <a:solidFill>
                  <a:srgbClr val="5B0F00"/>
                </a:solidFill>
                <a:latin typeface="Lato"/>
                <a:ea typeface="Lato"/>
                <a:cs typeface="Lato"/>
                <a:sym typeface="Lato"/>
              </a:rPr>
              <a:t>DR.P.SUDHA MD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B0F00"/>
                </a:solidFill>
                <a:latin typeface="Lato"/>
                <a:ea typeface="Lato"/>
                <a:cs typeface="Lato"/>
                <a:sym typeface="Lato"/>
              </a:rPr>
              <a:t>DR.M.J.SENTHILKUMAR MD</a:t>
            </a:r>
            <a:endParaRPr sz="1800" b="0" i="0" u="none" strike="noStrike" cap="none">
              <a:solidFill>
                <a:srgbClr val="5B0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B0F00"/>
                </a:solidFill>
                <a:latin typeface="Lato"/>
                <a:ea typeface="Lato"/>
                <a:cs typeface="Lato"/>
                <a:sym typeface="Lato"/>
              </a:rPr>
              <a:t>DR.S.SUGADEV MD 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PRESENTOR</a:t>
            </a:r>
            <a:r>
              <a:rPr lang="en-US"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:    DR.N.S.SRIKANTAN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                           ( 1st year Post Graduate)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>
            <a:spLocks noGrp="1"/>
          </p:cNvSpPr>
          <p:nvPr>
            <p:ph type="title"/>
          </p:nvPr>
        </p:nvSpPr>
        <p:spPr>
          <a:xfrm>
            <a:off x="1371600" y="15892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Site of Vegetation in Infective Endocarditis </a:t>
            </a:r>
            <a:endParaRPr/>
          </a:p>
        </p:txBody>
      </p:sp>
      <p:sp>
        <p:nvSpPr>
          <p:cNvPr id="188" name="Google Shape;188;p10"/>
          <p:cNvSpPr txBox="1">
            <a:spLocks noGrp="1"/>
          </p:cNvSpPr>
          <p:nvPr>
            <p:ph type="body" idx="1"/>
          </p:nvPr>
        </p:nvSpPr>
        <p:spPr>
          <a:xfrm>
            <a:off x="6141175" y="1226025"/>
            <a:ext cx="5694000" cy="54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Vegetations mostly form in areas where blood flow injury is likely to occur or on the low pressure side of a cardiac structural lesion– on the ventricular side of Semilunar valves and the atrial side of Av valves</a:t>
            </a: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Endothelium damaged by regurgitant jets / intracardiac shunts are also sites for formation of vegetations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Aortic regurgitation – mitral chordae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Mitral regurgitation – mural left atrial endocardium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Septal leaflet of tricuspid valve in VSD</a:t>
            </a:r>
            <a:endParaRPr sz="2400"/>
          </a:p>
          <a:p>
            <a:pPr marL="18288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2400"/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300" y="1334600"/>
            <a:ext cx="4095025" cy="530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702b0163c1411f_205"/>
          <p:cNvPicPr preferRelativeResize="0"/>
          <p:nvPr/>
        </p:nvPicPr>
        <p:blipFill rotWithShape="1">
          <a:blip r:embed="rId3">
            <a:alphaModFix/>
          </a:blip>
          <a:srcRect t="16634" b="29826"/>
          <a:stretch/>
        </p:blipFill>
        <p:spPr>
          <a:xfrm>
            <a:off x="1405038" y="1393716"/>
            <a:ext cx="9381927" cy="350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702b0163c1411f_205"/>
          <p:cNvSpPr txBox="1"/>
          <p:nvPr/>
        </p:nvSpPr>
        <p:spPr>
          <a:xfrm>
            <a:off x="1296751" y="4732577"/>
            <a:ext cx="95985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Pic from Robbins pathology 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02b0163c1411f_197"/>
          <p:cNvSpPr txBox="1">
            <a:spLocks noGrp="1"/>
          </p:cNvSpPr>
          <p:nvPr>
            <p:ph type="body" idx="1"/>
          </p:nvPr>
        </p:nvSpPr>
        <p:spPr>
          <a:xfrm>
            <a:off x="5861958" y="2213999"/>
            <a:ext cx="5791500" cy="243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Vegetation at risk for embolisation</a:t>
            </a:r>
            <a:endParaRPr sz="2400" b="1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Vegetation &gt;10mm diameter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Vegetation involving anterior mitral leaflet</a:t>
            </a:r>
            <a:endParaRPr sz="2400"/>
          </a:p>
        </p:txBody>
      </p:sp>
      <p:pic>
        <p:nvPicPr>
          <p:cNvPr id="201" name="Google Shape;201;g702b0163c1411f_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468" y="1885925"/>
            <a:ext cx="4532049" cy="308615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702b0163c1411f_197"/>
          <p:cNvSpPr txBox="1"/>
          <p:nvPr/>
        </p:nvSpPr>
        <p:spPr>
          <a:xfrm flipH="1">
            <a:off x="855600" y="4972079"/>
            <a:ext cx="46458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Pic obtained from Harrison 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>
            <a:spLocks noGrp="1"/>
          </p:cNvSpPr>
          <p:nvPr>
            <p:ph type="body" idx="1"/>
          </p:nvPr>
        </p:nvSpPr>
        <p:spPr>
          <a:xfrm>
            <a:off x="1295400" y="1277756"/>
            <a:ext cx="9601200" cy="3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Infective Endocarditis can be </a:t>
            </a:r>
            <a:endParaRPr sz="2400"/>
          </a:p>
          <a:p>
            <a:pPr marL="1828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495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US" sz="2400"/>
              <a:t>Native valve infective Endocarditis </a:t>
            </a:r>
            <a:endParaRPr sz="2400"/>
          </a:p>
          <a:p>
            <a:pPr marL="457200" lvl="0" indent="-495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US" sz="2400"/>
              <a:t>Prosthetic valve infective Endocarditis – early (&lt;6 months) or late (&gt;6 months)</a:t>
            </a:r>
            <a:endParaRPr sz="2400"/>
          </a:p>
          <a:p>
            <a:pPr marL="457200" lvl="0" indent="-495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US" sz="2400"/>
              <a:t>IE in people who inject drugs – Right sided (Tricuspid &gt; pulmonary)</a:t>
            </a:r>
            <a:endParaRPr sz="2400"/>
          </a:p>
          <a:p>
            <a:pPr marL="457200" lvl="0" indent="-495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US" sz="2400"/>
              <a:t>Nosocomial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Prosthetic valve Endocarditis </a:t>
            </a:r>
            <a:endParaRPr/>
          </a:p>
        </p:txBody>
      </p:sp>
      <p:sp>
        <p:nvSpPr>
          <p:cNvPr id="213" name="Google Shape;213;p12"/>
          <p:cNvSpPr txBox="1">
            <a:spLocks noGrp="1"/>
          </p:cNvSpPr>
          <p:nvPr>
            <p:ph type="body" idx="1"/>
          </p:nvPr>
        </p:nvSpPr>
        <p:spPr>
          <a:xfrm>
            <a:off x="1066793" y="2014195"/>
            <a:ext cx="100584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Incidence is 1 to 3 percent at 1 year and 3 to 6 percent at 5 years</a:t>
            </a:r>
            <a:endParaRPr sz="2400"/>
          </a:p>
          <a:p>
            <a:pPr marL="182880" lvl="0" indent="-220980" algn="l" rtl="0"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Risk is greater for bioprosthetic valves &gt; mechanical valves</a:t>
            </a: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 can be early ( within 2 months to 1 yr of valve surgery ) or late PVE</a:t>
            </a: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Early PVE is predominantly caused by coagulase negative staphylococcus , gram negative bacilli , diphtheroids and fungal species.</a:t>
            </a: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Prosthetic valve Endocarditis occuring after 1 year of surgery is late PVE</a:t>
            </a: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Late PVE is predominantly caused by Streptococci , Enterococci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02b0163c1411f_1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Nosocomial endocarditis </a:t>
            </a:r>
            <a:endParaRPr b="1"/>
          </a:p>
        </p:txBody>
      </p:sp>
      <p:sp>
        <p:nvSpPr>
          <p:cNvPr id="219" name="Google Shape;219;g702b0163c1411f_10"/>
          <p:cNvSpPr txBox="1">
            <a:spLocks noGrp="1"/>
          </p:cNvSpPr>
          <p:nvPr>
            <p:ph type="body" idx="1"/>
          </p:nvPr>
        </p:nvSpPr>
        <p:spPr>
          <a:xfrm>
            <a:off x="1066799" y="1868764"/>
            <a:ext cx="10058400" cy="393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Nosocomial endocarditis is the IE that occurs more than 48- 72 hours after admission in patients with no evidence of IE on admission or IE that develops within 60 days of a previous hospital admission during which there was risk for bacteremia or IE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Right sided vs Left sided IE</a:t>
            </a:r>
            <a:endParaRPr b="1"/>
          </a:p>
        </p:txBody>
      </p:sp>
      <p:sp>
        <p:nvSpPr>
          <p:cNvPr id="225" name="Google Shape;225;p20"/>
          <p:cNvSpPr txBox="1">
            <a:spLocks noGrp="1"/>
          </p:cNvSpPr>
          <p:nvPr>
            <p:ph type="body" idx="1"/>
          </p:nvPr>
        </p:nvSpPr>
        <p:spPr>
          <a:xfrm>
            <a:off x="768398" y="2159121"/>
            <a:ext cx="4577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lvl="0" indent="-229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 b="1">
                <a:solidFill>
                  <a:srgbClr val="000000"/>
                </a:solidFill>
              </a:rPr>
              <a:t>Right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sided</a:t>
            </a:r>
            <a:endParaRPr sz="2400" b="1">
              <a:solidFill>
                <a:srgbClr val="000000"/>
              </a:solidFill>
            </a:endParaRPr>
          </a:p>
          <a:p>
            <a:pPr marL="182880" lvl="0" indent="-22955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Involves tricuspid valve &gt; pulmonic</a:t>
            </a:r>
            <a:endParaRPr sz="2400">
              <a:solidFill>
                <a:srgbClr val="000000"/>
              </a:solidFill>
            </a:endParaRPr>
          </a:p>
          <a:p>
            <a:pPr marL="182880" lvl="0" indent="-22955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Risk factors include injection drug use(90%),  presence of CIED(9%), right sided cardiac anomaly(1%)</a:t>
            </a:r>
            <a:endParaRPr sz="2400">
              <a:solidFill>
                <a:srgbClr val="000000"/>
              </a:solidFill>
            </a:endParaRPr>
          </a:p>
          <a:p>
            <a:pPr marL="182880" lvl="0" indent="-22955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Most commonly caused by staphylococcus aureus</a:t>
            </a:r>
            <a:endParaRPr sz="2400">
              <a:solidFill>
                <a:srgbClr val="000000"/>
              </a:solidFill>
            </a:endParaRPr>
          </a:p>
          <a:p>
            <a:pPr marL="182880" lvl="0" indent="-22955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Septic pulmonary emboli may cause cough, pleuritic chest pain, and sometimes hemoptysis.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4294967295"/>
          </p:nvPr>
        </p:nvSpPr>
        <p:spPr>
          <a:xfrm>
            <a:off x="6684551" y="2159125"/>
            <a:ext cx="4576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/>
              <a:t>Left</a:t>
            </a:r>
            <a:r>
              <a:rPr lang="en-US" sz="2400"/>
              <a:t> </a:t>
            </a:r>
            <a:r>
              <a:rPr lang="en-US" sz="2400" b="1"/>
              <a:t>Sided</a:t>
            </a: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Most commonly involves mitral &gt; aortic valves </a:t>
            </a: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Risk factors include congenital heart disease , RHD , prior IE</a:t>
            </a: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Higher rates of local invasion and systemic embolisation</a:t>
            </a: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Embolism will cause splenic, renal and brain infarcts 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Clinical features </a:t>
            </a:r>
            <a:endParaRPr b="1"/>
          </a:p>
        </p:txBody>
      </p:sp>
      <p:sp>
        <p:nvSpPr>
          <p:cNvPr id="302" name="Google Shape;302;p2"/>
          <p:cNvSpPr txBox="1">
            <a:spLocks noGrp="1"/>
          </p:cNvSpPr>
          <p:nvPr>
            <p:ph type="body" idx="1"/>
          </p:nvPr>
        </p:nvSpPr>
        <p:spPr>
          <a:xfrm>
            <a:off x="1035825" y="2171700"/>
            <a:ext cx="9383700" cy="3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Fever is the most common presenting symptom (90%) with or without chills, night sweats</a:t>
            </a:r>
            <a:endParaRPr sz="24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Malaise, fatigue and anorexia</a:t>
            </a:r>
            <a:endParaRPr sz="24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Weight loss </a:t>
            </a:r>
            <a:endParaRPr sz="24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Musculoskeletal pain, headache, abdominal pain, dyspnea</a:t>
            </a:r>
            <a:endParaRPr sz="24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Loin pain / </a:t>
            </a:r>
            <a:r>
              <a:rPr lang="en-US" sz="1800"/>
              <a:t>hematuria</a:t>
            </a:r>
            <a:endParaRPr sz="18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Stroke / seizures</a:t>
            </a:r>
            <a:endParaRPr sz="24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Skin rashes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Signs</a:t>
            </a:r>
            <a:endParaRPr b="1"/>
          </a:p>
        </p:txBody>
      </p:sp>
      <p:sp>
        <p:nvSpPr>
          <p:cNvPr id="238" name="Google Shape;238;p14"/>
          <p:cNvSpPr txBox="1">
            <a:spLocks noGrp="1"/>
          </p:cNvSpPr>
          <p:nvPr>
            <p:ph type="body" idx="1"/>
          </p:nvPr>
        </p:nvSpPr>
        <p:spPr>
          <a:xfrm>
            <a:off x="1295400" y="1770154"/>
            <a:ext cx="9601200" cy="48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2637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Pallor</a:t>
            </a:r>
            <a:endParaRPr sz="2350"/>
          </a:p>
          <a:p>
            <a:pPr marL="182880" lvl="0" indent="-22637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clubbing </a:t>
            </a:r>
            <a:endParaRPr sz="2350"/>
          </a:p>
          <a:p>
            <a:pPr marL="182880" lvl="0" indent="-22637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New or changing murmurs (85%)</a:t>
            </a:r>
            <a:endParaRPr sz="2350"/>
          </a:p>
          <a:p>
            <a:pPr marL="182880" lvl="0" indent="-22637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Petechiae (20-40%)</a:t>
            </a:r>
            <a:endParaRPr sz="2350"/>
          </a:p>
          <a:p>
            <a:pPr marL="182880" lvl="0" indent="-22637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Splenomegaly</a:t>
            </a:r>
            <a:endParaRPr sz="2350"/>
          </a:p>
          <a:p>
            <a:pPr marL="182880" lvl="0" indent="-22637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Subungual ( splinter ) hemorrhages</a:t>
            </a:r>
            <a:endParaRPr sz="2350"/>
          </a:p>
          <a:p>
            <a:pPr marL="182880" lvl="0" indent="-22637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Sub-conjunctival hemorrhages</a:t>
            </a:r>
            <a:endParaRPr sz="2350"/>
          </a:p>
          <a:p>
            <a:pPr marL="182880" lvl="0" indent="-22637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Janeway lesions</a:t>
            </a:r>
            <a:endParaRPr sz="2350"/>
          </a:p>
          <a:p>
            <a:pPr marL="182880" lvl="0" indent="-22637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Osler’s node</a:t>
            </a:r>
            <a:endParaRPr sz="2350"/>
          </a:p>
          <a:p>
            <a:pPr marL="182880" lvl="0" indent="-22637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Roth spots (2%)</a:t>
            </a:r>
            <a:endParaRPr sz="2350"/>
          </a:p>
          <a:p>
            <a:pPr marL="182880" lvl="0" indent="-7715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23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Janeway lesions </a:t>
            </a:r>
            <a:endParaRPr b="1"/>
          </a:p>
        </p:txBody>
      </p:sp>
      <p:pic>
        <p:nvPicPr>
          <p:cNvPr id="244" name="Google Shape;244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141537"/>
            <a:ext cx="682415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5"/>
          <p:cNvSpPr txBox="1"/>
          <p:nvPr/>
        </p:nvSpPr>
        <p:spPr>
          <a:xfrm>
            <a:off x="5179562" y="2514600"/>
            <a:ext cx="1828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15"/>
          <p:cNvSpPr txBox="1"/>
          <p:nvPr/>
        </p:nvSpPr>
        <p:spPr>
          <a:xfrm flipH="1">
            <a:off x="8169744" y="2103302"/>
            <a:ext cx="31416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Painless erythematous blanching maculopapular rash In  palms and soles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It is a vascular phenomenon (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septic emboli)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Definition:</a:t>
            </a:r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body" idx="1"/>
          </p:nvPr>
        </p:nvSpPr>
        <p:spPr>
          <a:xfrm>
            <a:off x="1066800" y="2014200"/>
            <a:ext cx="100584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20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Infective</a:t>
            </a:r>
            <a:r>
              <a:rPr lang="en-US" sz="2400"/>
              <a:t> </a:t>
            </a:r>
            <a:r>
              <a:rPr lang="en-US" sz="2400" b="1"/>
              <a:t>Endocarditis</a:t>
            </a:r>
            <a:r>
              <a:rPr lang="en-US" sz="2400"/>
              <a:t> is the infection of inner lining of the heart including the heart valves, chordae tendinae, interventricular septum, mural endocardium or intracardiac device</a:t>
            </a: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 is characterized by the formation of </a:t>
            </a:r>
            <a:r>
              <a:rPr lang="en-US" sz="2400" b="1"/>
              <a:t>vegetations</a:t>
            </a: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 vegetation is a mass of platelets, fibrin, microorganisms and inflammatory cells. </a:t>
            </a:r>
            <a:endParaRPr sz="2400"/>
          </a:p>
          <a:p>
            <a:pPr marL="18288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Splinter hemorrhages</a:t>
            </a:r>
            <a:endParaRPr b="1"/>
          </a:p>
        </p:txBody>
      </p:sp>
      <p:pic>
        <p:nvPicPr>
          <p:cNvPr id="252" name="Google Shape;252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45667"/>
            <a:ext cx="663662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6"/>
          <p:cNvSpPr txBox="1"/>
          <p:nvPr/>
        </p:nvSpPr>
        <p:spPr>
          <a:xfrm>
            <a:off x="7897090" y="2045667"/>
            <a:ext cx="3456600" cy="3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Non blanching linear reddish brown lesions found under the 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nail bed </a:t>
            </a: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and do not extend upto entire length of the nail.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It is a vascular phenomenon (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septic emboli)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Subconjunctival hemorrhages </a:t>
            </a:r>
            <a:endParaRPr b="1"/>
          </a:p>
        </p:txBody>
      </p:sp>
      <p:pic>
        <p:nvPicPr>
          <p:cNvPr id="259" name="Google Shape;25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96612" y="1963274"/>
            <a:ext cx="3118800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9301" y="2014212"/>
            <a:ext cx="3502314" cy="424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Oslers node</a:t>
            </a:r>
            <a:endParaRPr b="1"/>
          </a:p>
        </p:txBody>
      </p:sp>
      <p:pic>
        <p:nvPicPr>
          <p:cNvPr id="266" name="Google Shape;266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141537"/>
            <a:ext cx="757314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8"/>
          <p:cNvSpPr txBox="1"/>
          <p:nvPr/>
        </p:nvSpPr>
        <p:spPr>
          <a:xfrm>
            <a:off x="8557219" y="2141536"/>
            <a:ext cx="3471900" cy="19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Painful erythematous nodules seen in pulp of fingers and toes.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It is an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immunological </a:t>
            </a: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phenomenon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Roth spots </a:t>
            </a:r>
            <a:endParaRPr b="1"/>
          </a:p>
        </p:txBody>
      </p:sp>
      <p:pic>
        <p:nvPicPr>
          <p:cNvPr id="273" name="Google Shape;273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9048" y="2182114"/>
            <a:ext cx="7029143" cy="397425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9"/>
          <p:cNvSpPr txBox="1"/>
          <p:nvPr/>
        </p:nvSpPr>
        <p:spPr>
          <a:xfrm>
            <a:off x="8011187" y="2230251"/>
            <a:ext cx="41808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Oval retinal hemorrhages with pale Centre located near optic disc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It is an immune phenomenon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>
            <a:spLocks noGrp="1"/>
          </p:cNvSpPr>
          <p:nvPr>
            <p:ph type="title"/>
          </p:nvPr>
        </p:nvSpPr>
        <p:spPr>
          <a:xfrm>
            <a:off x="1066800" y="27394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Complications of IE</a:t>
            </a:r>
            <a:endParaRPr/>
          </a:p>
        </p:txBody>
      </p:sp>
      <p:sp>
        <p:nvSpPr>
          <p:cNvPr id="280" name="Google Shape;280;p21"/>
          <p:cNvSpPr txBox="1">
            <a:spLocks noGrp="1"/>
          </p:cNvSpPr>
          <p:nvPr>
            <p:ph type="body" idx="1"/>
          </p:nvPr>
        </p:nvSpPr>
        <p:spPr>
          <a:xfrm>
            <a:off x="1066800" y="1645551"/>
            <a:ext cx="10058400" cy="48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/>
              <a:t>Cardiac</a:t>
            </a:r>
            <a:r>
              <a:rPr lang="en-US" sz="2250"/>
              <a:t> </a:t>
            </a:r>
            <a:r>
              <a:rPr lang="en-US" sz="2250" b="1"/>
              <a:t>complications</a:t>
            </a:r>
            <a:r>
              <a:rPr lang="en-US" sz="2250"/>
              <a:t> (50 percent )</a:t>
            </a:r>
            <a:endParaRPr sz="2250"/>
          </a:p>
          <a:p>
            <a:pPr marL="457200" lvl="0" indent="-50291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50"/>
              <a:buFont typeface="Century Gothic"/>
              <a:buAutoNum type="arabicPeriod"/>
            </a:pPr>
            <a:r>
              <a:rPr lang="en-US" sz="2250"/>
              <a:t>Heart failure – due to acute severe valvular dysfunction/ rupture of chordae/ obstruction by large vegetations / prosthetic valve dehiscence/ intracardiac shunts.</a:t>
            </a:r>
            <a:endParaRPr sz="2250"/>
          </a:p>
          <a:p>
            <a:pPr marL="457200" lvl="0" indent="-50291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50"/>
              <a:buAutoNum type="arabicPeriod"/>
            </a:pPr>
            <a:r>
              <a:rPr lang="en-US" sz="2250"/>
              <a:t>Embolism into coronary arteries leading to acute MI (2%)</a:t>
            </a:r>
            <a:endParaRPr sz="2250"/>
          </a:p>
          <a:p>
            <a:pPr marL="182880" lvl="0" indent="-211455" algn="l" rtl="0">
              <a:spcBef>
                <a:spcPts val="0"/>
              </a:spcBef>
              <a:spcAft>
                <a:spcPts val="0"/>
              </a:spcAft>
              <a:buSzPts val="2250"/>
              <a:buAutoNum type="arabicPeriod"/>
            </a:pPr>
            <a:r>
              <a:rPr lang="en-US" sz="2250"/>
              <a:t>    Peri-annular extension of infection – more common with prosthetic valve</a:t>
            </a:r>
            <a:endParaRPr sz="2250"/>
          </a:p>
          <a:p>
            <a:pPr marL="182880" lvl="0" indent="-211455" algn="l" rtl="0">
              <a:spcBef>
                <a:spcPts val="0"/>
              </a:spcBef>
              <a:spcAft>
                <a:spcPts val="0"/>
              </a:spcAft>
              <a:buSzPts val="2250"/>
              <a:buAutoNum type="arabicPeriod"/>
            </a:pPr>
            <a:r>
              <a:rPr lang="en-US" sz="2250"/>
              <a:t>    Peri-valvular extension may further lead to formation of abscess, perforation, intracardiac fistula formation and conduction abnormalities.</a:t>
            </a:r>
            <a:endParaRPr sz="225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250"/>
              <a:t>   </a:t>
            </a:r>
            <a:r>
              <a:rPr lang="en-US" sz="2250" b="1"/>
              <a:t>Neurological</a:t>
            </a:r>
            <a:r>
              <a:rPr lang="en-US" sz="2250"/>
              <a:t> </a:t>
            </a:r>
            <a:r>
              <a:rPr lang="en-US" sz="2250" b="1"/>
              <a:t>complications</a:t>
            </a:r>
            <a:r>
              <a:rPr lang="en-US" sz="2250"/>
              <a:t> (40 percent)</a:t>
            </a:r>
            <a:endParaRPr sz="2250"/>
          </a:p>
          <a:p>
            <a:pPr marL="457200" lvl="0" indent="-3714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50"/>
              <a:buAutoNum type="arabicPeriod"/>
            </a:pPr>
            <a:r>
              <a:rPr lang="en-US" sz="2250"/>
              <a:t>Embolic stroke </a:t>
            </a:r>
            <a:endParaRPr sz="2250"/>
          </a:p>
          <a:p>
            <a:pPr marL="45720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AutoNum type="arabicPeriod"/>
            </a:pPr>
            <a:r>
              <a:rPr lang="en-US" sz="2250"/>
              <a:t>Intracerebral hemorrhage due to ruptured mycotic aneurysms</a:t>
            </a:r>
            <a:endParaRPr sz="2250"/>
          </a:p>
          <a:p>
            <a:pPr marL="45720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AutoNum type="arabicPeriod"/>
            </a:pPr>
            <a:r>
              <a:rPr lang="en-US" sz="2250"/>
              <a:t>Brain abscess</a:t>
            </a:r>
            <a:endParaRPr sz="2250"/>
          </a:p>
          <a:p>
            <a:pPr marL="45720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AutoNum type="arabicPeriod"/>
            </a:pPr>
            <a:r>
              <a:rPr lang="en-US" sz="2250"/>
              <a:t>Purulent meningitis </a:t>
            </a:r>
            <a:endParaRPr sz="225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25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02b0163c1411f_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Complications contd.</a:t>
            </a:r>
            <a:endParaRPr b="1"/>
          </a:p>
        </p:txBody>
      </p:sp>
      <p:sp>
        <p:nvSpPr>
          <p:cNvPr id="286" name="Google Shape;286;g702b0163c1411f_0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Pulmonary complications - bacterial pneumonialung abscess, pyothorax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Septic Emboli to brain, spleen, Liver, kidneys and extremities in left sided IE and pulmonary emboli in right sided IE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Metastatic infection - vertebral osteomyelitis, septic arthritis and splenic abscess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Mycotic aneurysms</a:t>
            </a:r>
            <a:r>
              <a:rPr lang="en-US" sz="2400"/>
              <a:t> – they result from septic embolism to arterial Vasa vasorum leading to weakening of vessel Wall. They more frequently occur in intracranial arteries at arterial branch points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Glomerulonephritis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"/>
          <p:cNvSpPr txBox="1">
            <a:spLocks noGrp="1"/>
          </p:cNvSpPr>
          <p:nvPr>
            <p:ph type="title"/>
          </p:nvPr>
        </p:nvSpPr>
        <p:spPr>
          <a:xfrm>
            <a:off x="566252" y="1940334"/>
            <a:ext cx="110595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US" sz="2350" b="1"/>
              <a:t>References</a:t>
            </a:r>
            <a:r>
              <a:rPr lang="en-US" sz="2350"/>
              <a:t>: </a:t>
            </a:r>
            <a:endParaRPr sz="2350"/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Harrison’s principles of Internal Medicine </a:t>
            </a:r>
            <a:endParaRPr sz="2350"/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Hurst’s the heart</a:t>
            </a:r>
            <a:endParaRPr sz="2350"/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UpToDate</a:t>
            </a:r>
            <a:endParaRPr sz="2350"/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Robbins and Cotran pathologic basis of disease </a:t>
            </a:r>
            <a:endParaRPr sz="235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endParaRPr sz="23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>
            <a:spLocks noGrp="1"/>
          </p:cNvSpPr>
          <p:nvPr>
            <p:ph type="title"/>
          </p:nvPr>
        </p:nvSpPr>
        <p:spPr>
          <a:xfrm>
            <a:off x="1066800" y="-6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History of IE</a:t>
            </a:r>
            <a:endParaRPr/>
          </a:p>
        </p:txBody>
      </p:sp>
      <p:sp>
        <p:nvSpPr>
          <p:cNvPr id="147" name="Google Shape;147;p3"/>
          <p:cNvSpPr txBox="1">
            <a:spLocks noGrp="1"/>
          </p:cNvSpPr>
          <p:nvPr>
            <p:ph type="body" idx="1"/>
          </p:nvPr>
        </p:nvSpPr>
        <p:spPr>
          <a:xfrm>
            <a:off x="1066800" y="1371600"/>
            <a:ext cx="9677400" cy="43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146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b="1"/>
              <a:t>Lazare Rivière in 1646</a:t>
            </a:r>
            <a:r>
              <a:rPr lang="en-US" sz="2300"/>
              <a:t> described a patient who presented with palpitations and irregular pulse and died after a short course. At autopsy, he found “round carbuncles” in the left ventricles</a:t>
            </a:r>
            <a:endParaRPr sz="2300"/>
          </a:p>
          <a:p>
            <a:pPr marL="182880" lvl="0" indent="-21463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300"/>
              <a:buChar char="●"/>
            </a:pPr>
            <a:r>
              <a:rPr lang="en-US" sz="2300" b="1"/>
              <a:t>Jean-Nicolas</a:t>
            </a:r>
            <a:r>
              <a:rPr lang="en-US" sz="2300"/>
              <a:t> </a:t>
            </a:r>
            <a:r>
              <a:rPr lang="en-US" sz="2300" b="1"/>
              <a:t>Corvisart</a:t>
            </a:r>
            <a:r>
              <a:rPr lang="en-US" sz="2300"/>
              <a:t> introduced the term “vegetation,” and pointed  their resemblance to syphilitic warts</a:t>
            </a:r>
            <a:endParaRPr sz="2300"/>
          </a:p>
          <a:p>
            <a:pPr marL="182880" lvl="0" indent="-21463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300"/>
              <a:buChar char="●"/>
            </a:pPr>
            <a:r>
              <a:rPr lang="en-US" sz="2300" b="1"/>
              <a:t>Byrom</a:t>
            </a:r>
            <a:r>
              <a:rPr lang="en-US" sz="2300"/>
              <a:t> </a:t>
            </a:r>
            <a:r>
              <a:rPr lang="en-US" sz="2300" b="1"/>
              <a:t>bramwell</a:t>
            </a:r>
            <a:r>
              <a:rPr lang="en-US" sz="2300"/>
              <a:t> noted the presence of microbes in both the vegetations and in the embolized material. Bramwell was one of the first to emphasize that left-sided valves were more often involved than right</a:t>
            </a:r>
            <a:endParaRPr sz="2300"/>
          </a:p>
          <a:p>
            <a:pPr marL="182880" lvl="0" indent="-21463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In 1924 </a:t>
            </a:r>
            <a:r>
              <a:rPr lang="en-US" sz="2300" b="1"/>
              <a:t>Libman</a:t>
            </a:r>
            <a:r>
              <a:rPr lang="en-US" sz="2300"/>
              <a:t>, along with </a:t>
            </a:r>
            <a:r>
              <a:rPr lang="en-US" sz="2300" b="1"/>
              <a:t>Benjamin</a:t>
            </a:r>
            <a:r>
              <a:rPr lang="en-US" sz="2300"/>
              <a:t> </a:t>
            </a:r>
            <a:r>
              <a:rPr lang="en-US" sz="2300" b="1"/>
              <a:t>Sacks</a:t>
            </a:r>
            <a:r>
              <a:rPr lang="en-US" sz="2300"/>
              <a:t> described a form of vegetative endocarditis from which organisms could not be isolated in patients with SLE. 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1066800" y="274450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Some other Terminologies</a:t>
            </a:r>
            <a:endParaRPr/>
          </a:p>
        </p:txBody>
      </p:sp>
      <p:sp>
        <p:nvSpPr>
          <p:cNvPr id="153" name="Google Shape;153;p4"/>
          <p:cNvSpPr txBox="1">
            <a:spLocks noGrp="1"/>
          </p:cNvSpPr>
          <p:nvPr>
            <p:ph type="body" idx="1"/>
          </p:nvPr>
        </p:nvSpPr>
        <p:spPr>
          <a:xfrm>
            <a:off x="1295400" y="1436651"/>
            <a:ext cx="9601200" cy="5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b="1"/>
          </a:p>
          <a:p>
            <a:pPr marL="182880" lvl="0" indent="-21685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NBTE / MARANTIC ENDOCARDITIS</a:t>
            </a:r>
            <a:endParaRPr sz="2200"/>
          </a:p>
          <a:p>
            <a:pPr marL="182880" lvl="0" indent="-21685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Characterised</a:t>
            </a:r>
            <a:r>
              <a:rPr lang="en-US" sz="2200" b="1"/>
              <a:t> </a:t>
            </a:r>
            <a:r>
              <a:rPr lang="en-US" sz="2200"/>
              <a:t>by</a:t>
            </a:r>
            <a:r>
              <a:rPr lang="en-US" sz="2200" b="1"/>
              <a:t> </a:t>
            </a:r>
            <a:r>
              <a:rPr lang="en-US" sz="2200"/>
              <a:t>the</a:t>
            </a:r>
            <a:r>
              <a:rPr lang="en-US" sz="2200" b="1"/>
              <a:t> </a:t>
            </a:r>
            <a:r>
              <a:rPr lang="en-US" sz="2200"/>
              <a:t>presence</a:t>
            </a:r>
            <a:r>
              <a:rPr lang="en-US" sz="2200" b="1"/>
              <a:t> </a:t>
            </a:r>
            <a:r>
              <a:rPr lang="en-US" sz="2200"/>
              <a:t>of</a:t>
            </a:r>
            <a:r>
              <a:rPr lang="en-US" sz="2200" b="1"/>
              <a:t> </a:t>
            </a:r>
            <a:r>
              <a:rPr lang="en-US" sz="2200"/>
              <a:t>vegetations</a:t>
            </a:r>
            <a:r>
              <a:rPr lang="en-US" sz="2200" b="1"/>
              <a:t> </a:t>
            </a:r>
            <a:r>
              <a:rPr lang="en-US" sz="2200"/>
              <a:t>on</a:t>
            </a:r>
            <a:r>
              <a:rPr lang="en-US" sz="2200" b="1"/>
              <a:t> </a:t>
            </a:r>
            <a:r>
              <a:rPr lang="en-US" sz="2200"/>
              <a:t>cardiac</a:t>
            </a:r>
            <a:r>
              <a:rPr lang="en-US" sz="2200" b="1"/>
              <a:t> </a:t>
            </a:r>
            <a:r>
              <a:rPr lang="en-US" sz="2200"/>
              <a:t>valves</a:t>
            </a:r>
            <a:r>
              <a:rPr lang="en-US" sz="2200" b="1"/>
              <a:t>, </a:t>
            </a:r>
            <a:r>
              <a:rPr lang="en-US" sz="2200"/>
              <a:t>which</a:t>
            </a:r>
            <a:r>
              <a:rPr lang="en-US" sz="2200" b="1"/>
              <a:t> </a:t>
            </a:r>
            <a:r>
              <a:rPr lang="en-US" sz="2200"/>
              <a:t>consist</a:t>
            </a:r>
            <a:r>
              <a:rPr lang="en-US" sz="2200" b="1"/>
              <a:t> </a:t>
            </a:r>
            <a:r>
              <a:rPr lang="en-US" sz="2200"/>
              <a:t>of</a:t>
            </a:r>
            <a:r>
              <a:rPr lang="en-US" sz="2200" b="1"/>
              <a:t> </a:t>
            </a:r>
            <a:r>
              <a:rPr lang="en-US" sz="2200"/>
              <a:t>fibrin</a:t>
            </a:r>
            <a:r>
              <a:rPr lang="en-US" sz="2200" b="1"/>
              <a:t> </a:t>
            </a:r>
            <a:r>
              <a:rPr lang="en-US" sz="2200"/>
              <a:t>and</a:t>
            </a:r>
            <a:r>
              <a:rPr lang="en-US" sz="2200" b="1"/>
              <a:t> </a:t>
            </a:r>
            <a:r>
              <a:rPr lang="en-US" sz="2200"/>
              <a:t>platelet</a:t>
            </a:r>
            <a:r>
              <a:rPr lang="en-US" sz="2200" b="1"/>
              <a:t> </a:t>
            </a:r>
            <a:r>
              <a:rPr lang="en-US" sz="2200"/>
              <a:t>aggregates</a:t>
            </a:r>
            <a:r>
              <a:rPr lang="en-US" sz="2200" b="1"/>
              <a:t> </a:t>
            </a:r>
            <a:r>
              <a:rPr lang="en-US" sz="2200"/>
              <a:t>alone without any microbes. These are small(1 to 5 mm)  verrucous non destructive.</a:t>
            </a:r>
            <a:endParaRPr sz="2200"/>
          </a:p>
          <a:p>
            <a:pPr marL="182880" lvl="0" indent="-21685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Libman</a:t>
            </a:r>
            <a:r>
              <a:rPr lang="en-US" sz="2200"/>
              <a:t>–</a:t>
            </a:r>
            <a:r>
              <a:rPr lang="en-US" sz="2200" b="1"/>
              <a:t>Sacks</a:t>
            </a:r>
            <a:r>
              <a:rPr lang="en-US" sz="2200"/>
              <a:t> </a:t>
            </a:r>
            <a:r>
              <a:rPr lang="en-US" sz="2200" b="1"/>
              <a:t>endocarditis</a:t>
            </a:r>
            <a:r>
              <a:rPr lang="en-US" sz="2200"/>
              <a:t> is a form of non-bacterial endocarditis that is seen in association with systemic lupus erythematosus, antiphospholipid syndrome. Vegetation of libman sack’s endocarditis can be seen on both sides of AV valve</a:t>
            </a:r>
            <a:endParaRPr sz="2200"/>
          </a:p>
          <a:p>
            <a:pPr marL="182880" lvl="0" indent="-21685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INFECTIVE</a:t>
            </a:r>
            <a:r>
              <a:rPr lang="en-US" sz="2200"/>
              <a:t> </a:t>
            </a:r>
            <a:r>
              <a:rPr lang="en-US" sz="2200" b="1"/>
              <a:t>ENDARTERITIS</a:t>
            </a:r>
            <a:r>
              <a:rPr lang="en-US" sz="2200"/>
              <a:t> </a:t>
            </a:r>
            <a:br>
              <a:rPr lang="en-US" sz="2200"/>
            </a:br>
            <a:r>
              <a:rPr lang="en-US" sz="2200"/>
              <a:t>A process that is similar to IE occuring in arteriovenous / arterioarterial shunts or coarctation of aorta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446342" y="-100832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Predisposing factors </a:t>
            </a:r>
            <a:endParaRPr/>
          </a:p>
        </p:txBody>
      </p:sp>
      <p:sp>
        <p:nvSpPr>
          <p:cNvPr id="159" name="Google Shape;159;p8"/>
          <p:cNvSpPr txBox="1">
            <a:spLocks noGrp="1"/>
          </p:cNvSpPr>
          <p:nvPr>
            <p:ph type="body" idx="1"/>
          </p:nvPr>
        </p:nvSpPr>
        <p:spPr>
          <a:xfrm>
            <a:off x="262205" y="654454"/>
            <a:ext cx="11667600" cy="59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Congenital heart defects</a:t>
            </a:r>
            <a:endParaRPr sz="24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Rheumatic / degenerative valvular disease</a:t>
            </a:r>
            <a:endParaRPr sz="24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Bicuspid aortic valves</a:t>
            </a:r>
            <a:endParaRPr sz="24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Mitral valve prolapse</a:t>
            </a:r>
            <a:endParaRPr sz="24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Hypertrophic cardiomyopathy</a:t>
            </a:r>
            <a:endParaRPr sz="24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Prior endocarditis</a:t>
            </a:r>
            <a:endParaRPr sz="24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Prosthetic valves, cardiac implantable electrical devices, indwelling catheters</a:t>
            </a:r>
            <a:endParaRPr sz="24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IV drug abusers </a:t>
            </a:r>
            <a:endParaRPr sz="24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Immunosuppressed</a:t>
            </a:r>
            <a:endParaRPr sz="240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Recent dental or surgical procedures</a:t>
            </a:r>
            <a:endParaRPr sz="2400"/>
          </a:p>
          <a:p>
            <a:pPr marL="182880" lvl="0" indent="-304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838196" y="1812258"/>
            <a:ext cx="105156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 Infective Endocarditis can be acute / subacute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Acute</a:t>
            </a:r>
            <a:r>
              <a:rPr lang="en-US" sz="2400"/>
              <a:t> </a:t>
            </a:r>
            <a:r>
              <a:rPr lang="en-US" sz="2400" b="1"/>
              <a:t>IE</a:t>
            </a:r>
            <a:r>
              <a:rPr lang="en-US" sz="2400"/>
              <a:t> </a:t>
            </a:r>
            <a:r>
              <a:rPr lang="en-US" sz="2400" b="1"/>
              <a:t>:</a:t>
            </a: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Develops abruptly and progresses rapidly (ie, over days)</a:t>
            </a: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Acute IE affects native valves</a:t>
            </a: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 is usually caused by highly virulent organisms Staphylococcus aureus, group A beta hemolytic streptococci, pneumococci, gonococci</a:t>
            </a:r>
            <a:endParaRPr sz="2400"/>
          </a:p>
          <a:p>
            <a:pPr marL="182880" lvl="0" indent="-2209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 source of infection or portal of entry can often be identified in acute IE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2400"/>
          </a:p>
        </p:txBody>
      </p:sp>
      <p:sp>
        <p:nvSpPr>
          <p:cNvPr id="165" name="Google Shape;165;p5"/>
          <p:cNvSpPr txBox="1"/>
          <p:nvPr/>
        </p:nvSpPr>
        <p:spPr>
          <a:xfrm>
            <a:off x="1807075" y="167475"/>
            <a:ext cx="8329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CLASSIFICATION OF INFECTIVE ENDOCARDITIS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body" idx="1"/>
          </p:nvPr>
        </p:nvSpPr>
        <p:spPr>
          <a:xfrm>
            <a:off x="683085" y="1905703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Subacute IE :</a:t>
            </a:r>
            <a:br>
              <a:rPr lang="en-US" sz="2400" b="1"/>
            </a:b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Develops insidiously and progresses slowly (ie, over weeks to months)</a:t>
            </a:r>
            <a:br>
              <a:rPr lang="en-US" sz="2400" b="1"/>
            </a:br>
            <a:r>
              <a:rPr lang="en-US" sz="2400"/>
              <a:t>Subacute IE is caused most commonly by low virulence organisms like viridans streptococci, CoNS, HACEK group, and enterococci)</a:t>
            </a:r>
            <a:br>
              <a:rPr lang="en-US" sz="2400"/>
            </a:br>
            <a:r>
              <a:rPr lang="en-US" sz="2400"/>
              <a:t>Subacute IE often develops on abnormal valves after asymptomatic bacteremia due to periodontal, gastrointestinal, or genitourinary infections.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999501" y="287273"/>
            <a:ext cx="10515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Pathogenesis </a:t>
            </a:r>
            <a:endParaRPr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C5F8A6-0CC2-CE57-9EFF-881E3933B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01" y="1494813"/>
            <a:ext cx="10088210" cy="50759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 b="1"/>
              <a:t>Causative organisms</a:t>
            </a:r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US" sz="2400"/>
              <a:t>Viridans group / Alpha hemolytic streptococcus (S.gallolyticus, S.mutans, S.sanguinis, Abiotrophia, granulicatella)</a:t>
            </a:r>
            <a:endParaRPr sz="2400"/>
          </a:p>
          <a:p>
            <a:pPr marL="4572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US" sz="2400"/>
              <a:t>Staphylococcus aureus (most common causative organism)</a:t>
            </a:r>
            <a:endParaRPr sz="2400"/>
          </a:p>
          <a:p>
            <a:pPr marL="4572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US" sz="2400"/>
              <a:t>Enterococci</a:t>
            </a:r>
            <a:endParaRPr sz="2400"/>
          </a:p>
          <a:p>
            <a:pPr marL="4572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US" sz="2400"/>
              <a:t>Coagulase negative staphylococcus </a:t>
            </a:r>
            <a:endParaRPr sz="2400"/>
          </a:p>
          <a:p>
            <a:pPr marL="4572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US" sz="2400"/>
              <a:t>Other rare organisms causing IE include HACEK group, pseudomonas, enterobacteriaceae , Coxiella burnetti ,Bartonella, Brucella</a:t>
            </a:r>
            <a:endParaRPr sz="2400"/>
          </a:p>
          <a:p>
            <a:pPr marL="4572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US" sz="2400"/>
              <a:t>Fungal – Aspergillus, Candida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26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Shift</vt:lpstr>
      <vt:lpstr>INFECTIVE ENDOCARDITIS </vt:lpstr>
      <vt:lpstr>Definition:</vt:lpstr>
      <vt:lpstr>History of IE</vt:lpstr>
      <vt:lpstr>Some other Terminologies</vt:lpstr>
      <vt:lpstr>Predisposing factors </vt:lpstr>
      <vt:lpstr>PowerPoint Presentation</vt:lpstr>
      <vt:lpstr>PowerPoint Presentation</vt:lpstr>
      <vt:lpstr>Pathogenesis </vt:lpstr>
      <vt:lpstr>Causative organisms</vt:lpstr>
      <vt:lpstr>Site of Vegetation in Infective Endocarditis </vt:lpstr>
      <vt:lpstr>PowerPoint Presentation</vt:lpstr>
      <vt:lpstr>PowerPoint Presentation</vt:lpstr>
      <vt:lpstr>PowerPoint Presentation</vt:lpstr>
      <vt:lpstr>Prosthetic valve Endocarditis </vt:lpstr>
      <vt:lpstr>Nosocomial endocarditis </vt:lpstr>
      <vt:lpstr>Right sided vs Left sided IE</vt:lpstr>
      <vt:lpstr>Clinical features </vt:lpstr>
      <vt:lpstr>Signs</vt:lpstr>
      <vt:lpstr>Janeway lesions </vt:lpstr>
      <vt:lpstr>Splinter hemorrhages</vt:lpstr>
      <vt:lpstr>Subconjunctival hemorrhages </vt:lpstr>
      <vt:lpstr>Oslers node</vt:lpstr>
      <vt:lpstr>Roth spots </vt:lpstr>
      <vt:lpstr>Complications of IE</vt:lpstr>
      <vt:lpstr>Complications contd.</vt:lpstr>
      <vt:lpstr>References:  Harrison’s principles of Internal Medicine  Hurst’s the heart UpToDate Robbins and Cotran pathologic basis of disease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INFECTIVE ENDOCARDITIS </dc:title>
  <cp:lastModifiedBy>srikantan1999@gmail.com</cp:lastModifiedBy>
  <cp:revision>1</cp:revision>
  <dcterms:modified xsi:type="dcterms:W3CDTF">2024-11-23T05:08:23Z</dcterms:modified>
</cp:coreProperties>
</file>