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353" r:id="rId5"/>
    <p:sldId id="329" r:id="rId6"/>
    <p:sldId id="375" r:id="rId7"/>
    <p:sldId id="357" r:id="rId8"/>
    <p:sldId id="372" r:id="rId9"/>
    <p:sldId id="331" r:id="rId10"/>
    <p:sldId id="373" r:id="rId11"/>
    <p:sldId id="359" r:id="rId12"/>
    <p:sldId id="360" r:id="rId13"/>
    <p:sldId id="361" r:id="rId14"/>
    <p:sldId id="362" r:id="rId15"/>
    <p:sldId id="363" r:id="rId16"/>
    <p:sldId id="365" r:id="rId17"/>
    <p:sldId id="366" r:id="rId18"/>
    <p:sldId id="349" r:id="rId19"/>
    <p:sldId id="367" r:id="rId20"/>
    <p:sldId id="369" r:id="rId21"/>
    <p:sldId id="377" r:id="rId22"/>
    <p:sldId id="374" r:id="rId23"/>
    <p:sldId id="370" r:id="rId24"/>
    <p:sldId id="376" r:id="rId25"/>
    <p:sldId id="35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0658666-BB73-4F84-A36C-3A0BBE05A525}">
          <p14:sldIdLst>
            <p14:sldId id="353"/>
            <p14:sldId id="329"/>
            <p14:sldId id="375"/>
            <p14:sldId id="357"/>
            <p14:sldId id="372"/>
            <p14:sldId id="331"/>
            <p14:sldId id="373"/>
            <p14:sldId id="359"/>
            <p14:sldId id="360"/>
            <p14:sldId id="361"/>
            <p14:sldId id="362"/>
            <p14:sldId id="363"/>
            <p14:sldId id="365"/>
            <p14:sldId id="366"/>
            <p14:sldId id="349"/>
          </p14:sldIdLst>
        </p14:section>
        <p14:section name="Untitled Section" id="{DA54D5A2-F909-408A-BEBD-50688B2948AF}">
          <p14:sldIdLst>
            <p14:sldId id="367"/>
            <p14:sldId id="369"/>
            <p14:sldId id="377"/>
            <p14:sldId id="374"/>
            <p14:sldId id="370"/>
            <p14:sldId id="376"/>
            <p14:sldId id="35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033" autoAdjust="0"/>
  </p:normalViewPr>
  <p:slideViewPr>
    <p:cSldViewPr snapToGrid="0">
      <p:cViewPr>
        <p:scale>
          <a:sx n="70" d="100"/>
          <a:sy n="70" d="100"/>
        </p:scale>
        <p:origin x="1166" y="235"/>
      </p:cViewPr>
      <p:guideLst/>
    </p:cSldViewPr>
  </p:slideViewPr>
  <p:outlineViewPr>
    <p:cViewPr>
      <p:scale>
        <a:sx n="33" d="100"/>
        <a:sy n="33" d="100"/>
      </p:scale>
      <p:origin x="0" y="-534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78"/>
    </p:cViewPr>
  </p:sorterViewPr>
  <p:notesViewPr>
    <p:cSldViewPr snapToGrid="0" showGuides="1">
      <p:cViewPr varScale="1">
        <p:scale>
          <a:sx n="82" d="100"/>
          <a:sy n="82" d="100"/>
        </p:scale>
        <p:origin x="278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8D8BB8-D212-476C-8A6D-605855745385}" type="doc">
      <dgm:prSet loTypeId="urn:microsoft.com/office/officeart/2005/8/layout/default" loCatId="list" qsTypeId="urn:microsoft.com/office/officeart/2005/8/quickstyle/3d2" qsCatId="3D" csTypeId="urn:microsoft.com/office/officeart/2005/8/colors/accent2_5" csCatId="accent2" phldr="1"/>
      <dgm:spPr/>
      <dgm:t>
        <a:bodyPr/>
        <a:lstStyle/>
        <a:p>
          <a:endParaRPr lang="en-IN"/>
        </a:p>
      </dgm:t>
    </dgm:pt>
    <dgm:pt modelId="{92714493-164A-4B56-B558-27C0968F8550}">
      <dgm:prSet custT="1"/>
      <dgm:spPr/>
      <dgm:t>
        <a:bodyPr/>
        <a:lstStyle/>
        <a:p>
          <a:r>
            <a:rPr lang="en-IN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     </a:t>
          </a:r>
          <a:r>
            <a:rPr lang="en-IN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DELTA BILIRUBIN/BILIPROTEIN</a:t>
          </a:r>
        </a:p>
      </dgm:t>
    </dgm:pt>
    <dgm:pt modelId="{1B089723-F0A1-48DE-AD2D-1AA806003491}" type="sibTrans" cxnId="{A41929DA-C76A-435F-8198-8234E33DA21C}">
      <dgm:prSet/>
      <dgm:spPr/>
      <dgm:t>
        <a:bodyPr/>
        <a:lstStyle/>
        <a:p>
          <a:endParaRPr lang="en-IN"/>
        </a:p>
      </dgm:t>
    </dgm:pt>
    <dgm:pt modelId="{712989E3-0078-4252-B11D-1573AC8EFE2D}" type="parTrans" cxnId="{A41929DA-C76A-435F-8198-8234E33DA21C}">
      <dgm:prSet/>
      <dgm:spPr/>
      <dgm:t>
        <a:bodyPr/>
        <a:lstStyle/>
        <a:p>
          <a:endParaRPr lang="en-IN"/>
        </a:p>
      </dgm:t>
    </dgm:pt>
    <dgm:pt modelId="{CBC91E7E-8163-4698-9732-9B8880FE254F}">
      <dgm:prSet custT="1"/>
      <dgm:spPr/>
      <dgm:t>
        <a:bodyPr/>
        <a:lstStyle/>
        <a:p>
          <a:r>
            <a:rPr lang="en-IN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It is the bilirubin that is covalently bound to albumin</a:t>
          </a:r>
        </a:p>
      </dgm:t>
    </dgm:pt>
    <dgm:pt modelId="{1E7E3729-9135-4939-935D-3FC893807F9D}" type="sibTrans" cxnId="{32D2953A-47D3-4F90-80C5-8F5A6E627608}">
      <dgm:prSet/>
      <dgm:spPr/>
      <dgm:t>
        <a:bodyPr/>
        <a:lstStyle/>
        <a:p>
          <a:endParaRPr lang="en-IN"/>
        </a:p>
      </dgm:t>
    </dgm:pt>
    <dgm:pt modelId="{49534F10-B63E-49E8-B61E-2D1CB9792CD2}" type="parTrans" cxnId="{32D2953A-47D3-4F90-80C5-8F5A6E627608}">
      <dgm:prSet/>
      <dgm:spPr/>
      <dgm:t>
        <a:bodyPr/>
        <a:lstStyle/>
        <a:p>
          <a:endParaRPr lang="en-IN"/>
        </a:p>
      </dgm:t>
    </dgm:pt>
    <dgm:pt modelId="{EE2C9D10-2556-4142-98CF-D409981E9F93}">
      <dgm:prSet custT="1"/>
      <dgm:spPr/>
      <dgm:t>
        <a:bodyPr/>
        <a:lstStyle/>
        <a:p>
          <a:r>
            <a:rPr lang="en-IN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Clearance rate of delta bilirubin is half life of albumin ( 12 to 14 days )  rather than short half life of bilirubin ( 4 hours ) </a:t>
          </a:r>
        </a:p>
      </dgm:t>
    </dgm:pt>
    <dgm:pt modelId="{1AAED961-7834-4EB7-AEC5-0AF45E9EFF69}" type="sibTrans" cxnId="{2C910232-A7B0-4F9B-9190-2D684A4397C6}">
      <dgm:prSet/>
      <dgm:spPr/>
      <dgm:t>
        <a:bodyPr/>
        <a:lstStyle/>
        <a:p>
          <a:endParaRPr lang="en-IN"/>
        </a:p>
      </dgm:t>
    </dgm:pt>
    <dgm:pt modelId="{5AC8FFFC-0858-46C8-97EA-617A37847FD4}" type="parTrans" cxnId="{2C910232-A7B0-4F9B-9190-2D684A4397C6}">
      <dgm:prSet/>
      <dgm:spPr/>
      <dgm:t>
        <a:bodyPr/>
        <a:lstStyle/>
        <a:p>
          <a:endParaRPr lang="en-IN"/>
        </a:p>
      </dgm:t>
    </dgm:pt>
    <dgm:pt modelId="{6ACD0281-5333-4F4F-8B26-CDA49B9705BF}">
      <dgm:prSet custT="1"/>
      <dgm:spPr/>
      <dgm:t>
        <a:bodyPr/>
        <a:lstStyle/>
        <a:p>
          <a:r>
            <a:rPr lang="en-IN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Conjugated hyperbilirubinemia but no bilirubinuria ( since albumin cannot cross glomerular membrane)</a:t>
          </a:r>
        </a:p>
      </dgm:t>
    </dgm:pt>
    <dgm:pt modelId="{9495FE46-25D6-4931-8134-74AA228936AA}" type="sibTrans" cxnId="{A01B164A-C995-4D1F-8DC9-970B5F150476}">
      <dgm:prSet/>
      <dgm:spPr/>
      <dgm:t>
        <a:bodyPr/>
        <a:lstStyle/>
        <a:p>
          <a:endParaRPr lang="en-IN"/>
        </a:p>
      </dgm:t>
    </dgm:pt>
    <dgm:pt modelId="{030288AB-A0D4-4696-B2D2-12FB6D1FF684}" type="parTrans" cxnId="{A01B164A-C995-4D1F-8DC9-970B5F150476}">
      <dgm:prSet/>
      <dgm:spPr/>
      <dgm:t>
        <a:bodyPr/>
        <a:lstStyle/>
        <a:p>
          <a:endParaRPr lang="en-IN"/>
        </a:p>
      </dgm:t>
    </dgm:pt>
    <dgm:pt modelId="{F120B789-90EE-4A58-A5A6-41E5095191B6}" type="pres">
      <dgm:prSet presAssocID="{7F8D8BB8-D212-476C-8A6D-605855745385}" presName="diagram" presStyleCnt="0">
        <dgm:presLayoutVars>
          <dgm:dir/>
          <dgm:resizeHandles val="exact"/>
        </dgm:presLayoutVars>
      </dgm:prSet>
      <dgm:spPr/>
    </dgm:pt>
    <dgm:pt modelId="{19FF4414-7C97-4D25-A943-3D53B8542765}" type="pres">
      <dgm:prSet presAssocID="{92714493-164A-4B56-B558-27C0968F8550}" presName="node" presStyleLbl="node1" presStyleIdx="0" presStyleCnt="1" custScaleY="195509">
        <dgm:presLayoutVars>
          <dgm:bulletEnabled val="1"/>
        </dgm:presLayoutVars>
      </dgm:prSet>
      <dgm:spPr/>
    </dgm:pt>
  </dgm:ptLst>
  <dgm:cxnLst>
    <dgm:cxn modelId="{80D3F306-4C5D-443B-9321-276626AA7D9B}" type="presOf" srcId="{EE2C9D10-2556-4142-98CF-D409981E9F93}" destId="{19FF4414-7C97-4D25-A943-3D53B8542765}" srcOrd="0" destOrd="2" presId="urn:microsoft.com/office/officeart/2005/8/layout/default"/>
    <dgm:cxn modelId="{2C910232-A7B0-4F9B-9190-2D684A4397C6}" srcId="{92714493-164A-4B56-B558-27C0968F8550}" destId="{EE2C9D10-2556-4142-98CF-D409981E9F93}" srcOrd="1" destOrd="0" parTransId="{5AC8FFFC-0858-46C8-97EA-617A37847FD4}" sibTransId="{1AAED961-7834-4EB7-AEC5-0AF45E9EFF69}"/>
    <dgm:cxn modelId="{32D2953A-47D3-4F90-80C5-8F5A6E627608}" srcId="{92714493-164A-4B56-B558-27C0968F8550}" destId="{CBC91E7E-8163-4698-9732-9B8880FE254F}" srcOrd="0" destOrd="0" parTransId="{49534F10-B63E-49E8-B61E-2D1CB9792CD2}" sibTransId="{1E7E3729-9135-4939-935D-3FC893807F9D}"/>
    <dgm:cxn modelId="{A01B164A-C995-4D1F-8DC9-970B5F150476}" srcId="{92714493-164A-4B56-B558-27C0968F8550}" destId="{6ACD0281-5333-4F4F-8B26-CDA49B9705BF}" srcOrd="2" destOrd="0" parTransId="{030288AB-A0D4-4696-B2D2-12FB6D1FF684}" sibTransId="{9495FE46-25D6-4931-8134-74AA228936AA}"/>
    <dgm:cxn modelId="{79C9CA6E-A28B-424F-882B-686AC141575C}" type="presOf" srcId="{6ACD0281-5333-4F4F-8B26-CDA49B9705BF}" destId="{19FF4414-7C97-4D25-A943-3D53B8542765}" srcOrd="0" destOrd="3" presId="urn:microsoft.com/office/officeart/2005/8/layout/default"/>
    <dgm:cxn modelId="{7AAF4B52-0431-44D8-8D1E-089484517DF4}" type="presOf" srcId="{7F8D8BB8-D212-476C-8A6D-605855745385}" destId="{F120B789-90EE-4A58-A5A6-41E5095191B6}" srcOrd="0" destOrd="0" presId="urn:microsoft.com/office/officeart/2005/8/layout/default"/>
    <dgm:cxn modelId="{85A843C7-B6FD-45C2-92F5-52A6E8C89C94}" type="presOf" srcId="{CBC91E7E-8163-4698-9732-9B8880FE254F}" destId="{19FF4414-7C97-4D25-A943-3D53B8542765}" srcOrd="0" destOrd="1" presId="urn:microsoft.com/office/officeart/2005/8/layout/default"/>
    <dgm:cxn modelId="{F7032AD8-51CB-4DA9-9C55-C332F66E0743}" type="presOf" srcId="{92714493-164A-4B56-B558-27C0968F8550}" destId="{19FF4414-7C97-4D25-A943-3D53B8542765}" srcOrd="0" destOrd="0" presId="urn:microsoft.com/office/officeart/2005/8/layout/default"/>
    <dgm:cxn modelId="{A41929DA-C76A-435F-8198-8234E33DA21C}" srcId="{7F8D8BB8-D212-476C-8A6D-605855745385}" destId="{92714493-164A-4B56-B558-27C0968F8550}" srcOrd="0" destOrd="0" parTransId="{712989E3-0078-4252-B11D-1573AC8EFE2D}" sibTransId="{1B089723-F0A1-48DE-AD2D-1AA806003491}"/>
    <dgm:cxn modelId="{1BC684DD-6065-40D8-B157-E334B0A4AEF7}" type="presParOf" srcId="{F120B789-90EE-4A58-A5A6-41E5095191B6}" destId="{19FF4414-7C97-4D25-A943-3D53B8542765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F4414-7C97-4D25-A943-3D53B8542765}">
      <dsp:nvSpPr>
        <dsp:cNvPr id="0" name=""/>
        <dsp:cNvSpPr/>
      </dsp:nvSpPr>
      <dsp:spPr>
        <a:xfrm>
          <a:off x="2164" y="830945"/>
          <a:ext cx="4429557" cy="5196109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  </a:t>
          </a:r>
          <a:r>
            <a:rPr lang="en-IN" sz="20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DELTA BILIRUBIN/BILIPROTEIN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It is the bilirubin that is covalently bound to albumin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Clearance rate of delta bilirubin is half life of albumin ( 12 to 14 days )  rather than short half life of bilirubin ( 4 hours )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Conjugated hyperbilirubinemia but no bilirubinuria ( since albumin cannot cross glomerular membrane)</a:t>
          </a:r>
        </a:p>
      </dsp:txBody>
      <dsp:txXfrm>
        <a:off x="2164" y="830945"/>
        <a:ext cx="4429557" cy="51961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AE42-7DC1-8140-9B13-146984FDEF22}" type="datetimeFigureOut">
              <a:rPr lang="en-US" smtClean="0"/>
              <a:t>12/25/2024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69B77-94AB-0344-9EBF-9DB9EE8D3A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75F72-8950-AF4F-9381-1D26FB547EA1}" type="datetimeFigureOut">
              <a:rPr lang="en-US" smtClean="0"/>
              <a:t>12/25/2024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5476F-A808-1F46-A368-07984F6DA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910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519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533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D90036E-D78E-7995-BEF4-F64DA613C7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463040"/>
            <a:ext cx="6327648" cy="2180543"/>
          </a:xfrm>
          <a:noFill/>
        </p:spPr>
        <p:txBody>
          <a:bodyPr anchor="b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1096" y="3995928"/>
            <a:ext cx="5321808" cy="824404"/>
          </a:xfrm>
          <a:noFill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 userDrawn="1"/>
        </p:nvSpPr>
        <p:spPr>
          <a:xfrm>
            <a:off x="-1" y="0"/>
            <a:ext cx="12188952" cy="2048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228600"/>
            <a:ext cx="9528048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32688" y="2770632"/>
            <a:ext cx="2487168" cy="3502152"/>
          </a:xfrm>
        </p:spPr>
        <p:txBody>
          <a:bodyPr lIns="91440" rIns="91440"/>
          <a:lstStyle>
            <a:lvl1pPr marL="0" indent="0">
              <a:spcAft>
                <a:spcPts val="120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450D1A9C-4404-2909-F0C4-B7571474C9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85616" y="2770632"/>
            <a:ext cx="7571232" cy="3392424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268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1885D14-9B48-E0B1-43FF-B19F5005FD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2292"/>
          <a:stretch/>
        </p:blipFill>
        <p:spPr>
          <a:xfrm>
            <a:off x="8472405" y="132047"/>
            <a:ext cx="3848748" cy="19137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D7ECFC8-50F2-4F2A-960A-F4F79E198620}"/>
              </a:ext>
            </a:extLst>
          </p:cNvPr>
          <p:cNvSpPr/>
          <p:nvPr userDrawn="1"/>
        </p:nvSpPr>
        <p:spPr>
          <a:xfrm>
            <a:off x="0" y="2022420"/>
            <a:ext cx="12192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990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 userDrawn="1"/>
        </p:nvSpPr>
        <p:spPr>
          <a:xfrm>
            <a:off x="-1" y="0"/>
            <a:ext cx="12188952" cy="2048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228600"/>
            <a:ext cx="9528048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32688" y="2432304"/>
            <a:ext cx="6163056" cy="3739896"/>
          </a:xfrm>
        </p:spPr>
        <p:txBody>
          <a:bodyPr lIns="91440" rIns="91440"/>
          <a:lstStyle>
            <a:lvl1pPr marL="228600" indent="-228600"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685800">
              <a:spcBef>
                <a:spcPts val="5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11430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6002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20574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450D1A9C-4404-2909-F0C4-B7571474C9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24928" y="2441448"/>
            <a:ext cx="4169664" cy="3703320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268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1885D14-9B48-E0B1-43FF-B19F5005FD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2292"/>
          <a:stretch/>
        </p:blipFill>
        <p:spPr>
          <a:xfrm>
            <a:off x="8472405" y="132047"/>
            <a:ext cx="3848748" cy="19137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D7ECFC8-50F2-4F2A-960A-F4F79E198620}"/>
              </a:ext>
            </a:extLst>
          </p:cNvPr>
          <p:cNvSpPr/>
          <p:nvPr userDrawn="1"/>
        </p:nvSpPr>
        <p:spPr>
          <a:xfrm>
            <a:off x="0" y="2022420"/>
            <a:ext cx="12192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EB1C5A3-22FF-382D-3801-B6D9C4AC53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52051"/>
          <a:stretch/>
        </p:blipFill>
        <p:spPr>
          <a:xfrm>
            <a:off x="4629335" y="1815780"/>
            <a:ext cx="5586493" cy="504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67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 userDrawn="1"/>
        </p:nvSpPr>
        <p:spPr>
          <a:xfrm>
            <a:off x="-1" y="0"/>
            <a:ext cx="12188952" cy="2048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228600"/>
            <a:ext cx="9528048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450D1A9C-4404-2909-F0C4-B7571474C9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1248" y="2770632"/>
            <a:ext cx="10515600" cy="3392424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268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1885D14-9B48-E0B1-43FF-B19F5005FD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2292"/>
          <a:stretch/>
        </p:blipFill>
        <p:spPr>
          <a:xfrm>
            <a:off x="8472405" y="132047"/>
            <a:ext cx="3848748" cy="19137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D7ECFC8-50F2-4F2A-960A-F4F79E198620}"/>
              </a:ext>
            </a:extLst>
          </p:cNvPr>
          <p:cNvSpPr/>
          <p:nvPr userDrawn="1"/>
        </p:nvSpPr>
        <p:spPr>
          <a:xfrm>
            <a:off x="0" y="2022420"/>
            <a:ext cx="12192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99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68B802A0-174F-ED42-DB3C-30B25D7D20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682FAF-43FC-D4B4-4D6A-E5D70198C1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632" y="822960"/>
            <a:ext cx="6327648" cy="2221992"/>
          </a:xfrm>
          <a:noFill/>
        </p:spPr>
        <p:txBody>
          <a:bodyPr anchor="b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FB724EDC-0FF4-BC78-C7CF-5B31189CB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7632" y="3428999"/>
            <a:ext cx="6309360" cy="1703439"/>
          </a:xfrm>
          <a:noFill/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06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48" y="530352"/>
            <a:ext cx="5385816" cy="1810512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B3132E8-A261-CEAB-129F-0FED7AD8D0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517445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9048" y="2962656"/>
            <a:ext cx="5385816" cy="27066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4928" y="6356350"/>
            <a:ext cx="71628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AF8C32-80F8-F614-8280-02F76781F238}"/>
              </a:ext>
            </a:extLst>
          </p:cNvPr>
          <p:cNvSpPr/>
          <p:nvPr userDrawn="1"/>
        </p:nvSpPr>
        <p:spPr>
          <a:xfrm>
            <a:off x="5174459" y="0"/>
            <a:ext cx="4571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02CB607F-27CE-D613-F812-E70C738FA0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34723"/>
          <a:stretch/>
        </p:blipFill>
        <p:spPr>
          <a:xfrm>
            <a:off x="9959711" y="738051"/>
            <a:ext cx="2232289" cy="5381892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A689F60-3D32-FD74-24A9-266643081E85}"/>
              </a:ext>
            </a:extLst>
          </p:cNvPr>
          <p:cNvCxnSpPr>
            <a:cxnSpLocks/>
          </p:cNvCxnSpPr>
          <p:nvPr userDrawn="1"/>
        </p:nvCxnSpPr>
        <p:spPr>
          <a:xfrm>
            <a:off x="6189979" y="2649682"/>
            <a:ext cx="332598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827D708-B036-EE04-B213-EC3EAAE0681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9920" y="2509197"/>
            <a:ext cx="972078" cy="2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68B802A0-174F-ED42-DB3C-30B25D7D20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682FAF-43FC-D4B4-4D6A-E5D70198C1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1912" y="2185416"/>
            <a:ext cx="9052560" cy="2487168"/>
          </a:xfrm>
          <a:noFill/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7F691F67-3A33-EA2C-967A-86934DA1D4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9401" b="24659"/>
          <a:stretch/>
        </p:blipFill>
        <p:spPr>
          <a:xfrm>
            <a:off x="5856445" y="726334"/>
            <a:ext cx="1898043" cy="54053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722376"/>
            <a:ext cx="6419088" cy="2350008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6B0D1AB-E9D6-841F-7178-F60F07AF3B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79" y="3931920"/>
            <a:ext cx="6419088" cy="1389888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B3132E8-A261-CEAB-129F-0FED7AD8D0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54488" y="0"/>
            <a:ext cx="4434464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41B1E5-0891-6540-C6C6-2E4CF929E2D5}"/>
              </a:ext>
            </a:extLst>
          </p:cNvPr>
          <p:cNvCxnSpPr>
            <a:cxnSpLocks/>
          </p:cNvCxnSpPr>
          <p:nvPr userDrawn="1"/>
        </p:nvCxnSpPr>
        <p:spPr>
          <a:xfrm>
            <a:off x="1679972" y="3432325"/>
            <a:ext cx="4376421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2CA6CDBD-54C9-2154-A4D6-F432B3CF27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3169" y="3291840"/>
            <a:ext cx="972078" cy="28538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7541814-983F-1B1C-1D5D-EBAC0D9BEB4C}"/>
              </a:ext>
            </a:extLst>
          </p:cNvPr>
          <p:cNvSpPr/>
          <p:nvPr userDrawn="1"/>
        </p:nvSpPr>
        <p:spPr>
          <a:xfrm>
            <a:off x="7711438" y="0"/>
            <a:ext cx="45719" cy="6858000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17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D338C08-B5A9-DA78-1FE4-12BEFEB61B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136" t="6121"/>
          <a:stretch/>
        </p:blipFill>
        <p:spPr>
          <a:xfrm rot="16200000" flipH="1" flipV="1">
            <a:off x="7528785" y="-1437953"/>
            <a:ext cx="3225262" cy="61011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 userDrawn="1"/>
        </p:nvSpPr>
        <p:spPr>
          <a:xfrm>
            <a:off x="0" y="0"/>
            <a:ext cx="479094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30C4EDD-E959-BB97-7574-864A6EDFD3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32292"/>
          <a:stretch/>
        </p:blipFill>
        <p:spPr>
          <a:xfrm>
            <a:off x="602251" y="4944272"/>
            <a:ext cx="3848748" cy="19137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1408176"/>
            <a:ext cx="3392424" cy="40142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724144" y="1536192"/>
            <a:ext cx="5696712" cy="3758184"/>
          </a:xfrm>
        </p:spPr>
        <p:txBody>
          <a:bodyPr/>
          <a:lstStyle>
            <a:lvl1pPr>
              <a:spcAft>
                <a:spcPts val="600"/>
              </a:spcAft>
              <a:buClr>
                <a:schemeClr val="accent2"/>
              </a:buClr>
              <a:defRPr sz="22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724144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7048F4-9454-D035-3356-DD623DFCEE42}"/>
              </a:ext>
            </a:extLst>
          </p:cNvPr>
          <p:cNvSpPr/>
          <p:nvPr userDrawn="1"/>
        </p:nvSpPr>
        <p:spPr>
          <a:xfrm rot="5400000">
            <a:off x="1361771" y="3406143"/>
            <a:ext cx="6857999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420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Sub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68B802A0-174F-ED42-DB3C-30B25D7D20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682FAF-43FC-D4B4-4D6A-E5D70198C1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2276856"/>
            <a:ext cx="9144000" cy="1508760"/>
          </a:xfrm>
          <a:noFill/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FB724EDC-0FF4-BC78-C7CF-5B31189CBF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841248"/>
          </a:xfrm>
          <a:noFill/>
        </p:spPr>
        <p:txBody>
          <a:bodyPr anchor="t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11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 userDrawn="1"/>
        </p:nvSpPr>
        <p:spPr>
          <a:xfrm>
            <a:off x="-1" y="0"/>
            <a:ext cx="12188952" cy="2048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228600"/>
            <a:ext cx="9528048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32688" y="2523744"/>
            <a:ext cx="4864608" cy="3694176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450D1A9C-4404-2909-F0C4-B7571474C9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84264" y="2523744"/>
            <a:ext cx="4864608" cy="3694176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268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1885D14-9B48-E0B1-43FF-B19F5005FD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2292"/>
          <a:stretch/>
        </p:blipFill>
        <p:spPr>
          <a:xfrm>
            <a:off x="8472405" y="132047"/>
            <a:ext cx="3848748" cy="191372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D7ECFC8-50F2-4F2A-960A-F4F79E198620}"/>
              </a:ext>
            </a:extLst>
          </p:cNvPr>
          <p:cNvSpPr/>
          <p:nvPr userDrawn="1"/>
        </p:nvSpPr>
        <p:spPr>
          <a:xfrm>
            <a:off x="0" y="2022420"/>
            <a:ext cx="12192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098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7F52C37-6A33-FD57-31EC-516F581DF1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420" b="36176"/>
          <a:stretch/>
        </p:blipFill>
        <p:spPr>
          <a:xfrm>
            <a:off x="0" y="2510651"/>
            <a:ext cx="2841744" cy="43473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865A83-7754-90AF-ABA5-0759C2C74767}"/>
              </a:ext>
            </a:extLst>
          </p:cNvPr>
          <p:cNvSpPr/>
          <p:nvPr userDrawn="1"/>
        </p:nvSpPr>
        <p:spPr>
          <a:xfrm>
            <a:off x="7397496" y="0"/>
            <a:ext cx="479094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10998D-17F5-CC68-2E37-9789F050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1584" y="1408176"/>
            <a:ext cx="3392424" cy="401421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32688" y="685800"/>
            <a:ext cx="5276088" cy="1563624"/>
          </a:xfrm>
        </p:spPr>
        <p:txBody>
          <a:bodyPr>
            <a:noAutofit/>
          </a:bodyPr>
          <a:lstStyle>
            <a:lvl1pPr marL="457200" indent="-4572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+mj-lt"/>
              <a:buAutoNum type="arabicPeriod"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914400" indent="-457200">
              <a:buClr>
                <a:schemeClr val="accent2"/>
              </a:buClr>
              <a:buFont typeface="+mj-lt"/>
              <a:buAutoNum type="alphaLcPeriod"/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1371600" indent="-457200">
              <a:buClr>
                <a:schemeClr val="accent2"/>
              </a:buClr>
              <a:buFont typeface="+mj-lt"/>
              <a:buAutoNum type="romanLcPeriod"/>
              <a:defRPr sz="2000">
                <a:solidFill>
                  <a:schemeClr val="tx2">
                    <a:lumMod val="25000"/>
                  </a:schemeClr>
                </a:solidFill>
              </a:defRPr>
            </a:lvl3pPr>
            <a:lvl4pPr marL="1714500" indent="-342900">
              <a:buClr>
                <a:schemeClr val="accent2"/>
              </a:buClr>
              <a:buFont typeface="+mj-lt"/>
              <a:buAutoNum type="arabicParenR"/>
              <a:defRPr sz="1800">
                <a:solidFill>
                  <a:schemeClr val="tx2">
                    <a:lumMod val="25000"/>
                  </a:schemeClr>
                </a:solidFill>
              </a:defRPr>
            </a:lvl4pPr>
            <a:lvl5pPr marL="2171700" indent="-342900">
              <a:buClr>
                <a:schemeClr val="accent2"/>
              </a:buClr>
              <a:buFont typeface="+mj-lt"/>
              <a:buAutoNum type="alphaLcParenR"/>
              <a:defRPr sz="16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EC526101-2775-A309-0B4A-DB278C3974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2688" y="2697480"/>
            <a:ext cx="5276088" cy="3483864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marL="228600"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tx2">
                    <a:lumMod val="25000"/>
                  </a:schemeClr>
                </a:solidFill>
              </a:defRPr>
            </a:lvl2pPr>
            <a:lvl3pPr marL="685800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3pPr>
            <a:lvl4pPr marL="1143000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4pPr>
            <a:lvl5pPr marL="1600200">
              <a:buClr>
                <a:schemeClr val="accent2"/>
              </a:buClr>
              <a:defRPr sz="14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2688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5719EF3-43BC-5F74-7396-273F72ED3C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32292"/>
          <a:stretch/>
        </p:blipFill>
        <p:spPr>
          <a:xfrm>
            <a:off x="8001534" y="4944272"/>
            <a:ext cx="3848748" cy="191372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37D205C-32E5-5A54-8D89-CB56198B06E5}"/>
              </a:ext>
            </a:extLst>
          </p:cNvPr>
          <p:cNvSpPr/>
          <p:nvPr userDrawn="1"/>
        </p:nvSpPr>
        <p:spPr>
          <a:xfrm rot="5400000">
            <a:off x="3949200" y="3406143"/>
            <a:ext cx="6857999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182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516D97AE-EB24-C3DA-21A1-E8EE4631AC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118" r="47395" b="22709"/>
          <a:stretch/>
        </p:blipFill>
        <p:spPr>
          <a:xfrm flipH="1">
            <a:off x="4448831" y="805912"/>
            <a:ext cx="1464735" cy="496143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CBF43B9-3946-05E6-521F-EE4BB59B49D0}"/>
              </a:ext>
            </a:extLst>
          </p:cNvPr>
          <p:cNvSpPr/>
          <p:nvPr userDrawn="1"/>
        </p:nvSpPr>
        <p:spPr>
          <a:xfrm>
            <a:off x="4434840" y="0"/>
            <a:ext cx="45719" cy="6858000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14DEF57-E0D6-D7CA-5D3C-FC97EAB06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792" y="557784"/>
            <a:ext cx="6419088" cy="1929384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930B4666-31C5-1F2B-27D9-2A9F6EC970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434464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BC944E-6F68-C409-3596-8B6F50E09B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193792" y="3328416"/>
            <a:ext cx="6419088" cy="2441448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1200"/>
              </a:spcAft>
              <a:buClr>
                <a:schemeClr val="accent2"/>
              </a:buClr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 algn="ctr">
              <a:buClr>
                <a:schemeClr val="accent2"/>
              </a:buClr>
              <a:defRPr sz="2000">
                <a:solidFill>
                  <a:schemeClr val="tx2">
                    <a:lumMod val="25000"/>
                  </a:schemeClr>
                </a:solidFill>
              </a:defRPr>
            </a:lvl2pPr>
            <a:lvl3pPr algn="ctr">
              <a:buClr>
                <a:schemeClr val="accent2"/>
              </a:buClr>
              <a:defRPr sz="1800">
                <a:solidFill>
                  <a:schemeClr val="tx2">
                    <a:lumMod val="25000"/>
                  </a:schemeClr>
                </a:solidFill>
              </a:defRPr>
            </a:lvl3pPr>
            <a:lvl4pPr algn="ctr">
              <a:buClr>
                <a:schemeClr val="accent2"/>
              </a:buClr>
              <a:defRPr sz="1600">
                <a:solidFill>
                  <a:schemeClr val="tx2">
                    <a:lumMod val="25000"/>
                  </a:schemeClr>
                </a:solidFill>
              </a:defRPr>
            </a:lvl4pPr>
            <a:lvl5pPr algn="ctr">
              <a:buClr>
                <a:schemeClr val="accent2"/>
              </a:buClr>
              <a:defRPr sz="1400">
                <a:solidFill>
                  <a:schemeClr val="tx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E570D-F390-097A-83FE-FB9C9CD92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93792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19F3A-839F-70D5-1136-F47387FBF6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635996" y="63563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89EEBF9-800C-88AE-FE83-60B5F47AFC14}"/>
              </a:ext>
            </a:extLst>
          </p:cNvPr>
          <p:cNvCxnSpPr>
            <a:cxnSpLocks/>
          </p:cNvCxnSpPr>
          <p:nvPr userDrawn="1"/>
        </p:nvCxnSpPr>
        <p:spPr>
          <a:xfrm>
            <a:off x="6174481" y="2843389"/>
            <a:ext cx="4376421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301D77B6-9ED1-094C-66A3-7D5AB0CDEA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4042" y="2702904"/>
            <a:ext cx="972078" cy="2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49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6140" y="6356350"/>
            <a:ext cx="7848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76" r:id="rId4"/>
    <p:sldLayoutId id="2147483678" r:id="rId5"/>
    <p:sldLayoutId id="2147483684" r:id="rId6"/>
    <p:sldLayoutId id="2147483677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5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9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ouquet of flowers">
            <a:extLst>
              <a:ext uri="{FF2B5EF4-FFF2-40B4-BE49-F238E27FC236}">
                <a16:creationId xmlns:a16="http://schemas.microsoft.com/office/drawing/2014/main" id="{2E09DD34-43D4-3713-535D-7E9D95D3F4B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16027" y="0"/>
            <a:ext cx="121920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F9772E4-10E9-13DE-8AE8-35BBB9DD1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463041"/>
            <a:ext cx="6327648" cy="1115060"/>
          </a:xfrm>
        </p:spPr>
        <p:txBody>
          <a:bodyPr/>
          <a:lstStyle/>
          <a:p>
            <a:r>
              <a:rPr lang="en-US" sz="4800" b="1" dirty="0"/>
              <a:t>APPROACH TO LFT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7C09E8F-C241-2F75-70EA-32EC69551E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8175" y="3130062"/>
            <a:ext cx="6558491" cy="2483338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VII MEDICINE UNIT</a:t>
            </a:r>
          </a:p>
          <a:p>
            <a:r>
              <a:rPr lang="en-US" b="1" dirty="0"/>
              <a:t>CHIEF - DR.ALAGAVENKATESAN MD.,</a:t>
            </a:r>
          </a:p>
          <a:p>
            <a:r>
              <a:rPr lang="en-US" b="1" dirty="0"/>
              <a:t>ASSISTANT PROFESSORS - DR.ARUL PRAKASH MD.,DA</a:t>
            </a:r>
          </a:p>
          <a:p>
            <a:r>
              <a:rPr lang="en-US" b="1" dirty="0"/>
              <a:t>DR.VINOTH KANNAN MD.,</a:t>
            </a:r>
          </a:p>
          <a:p>
            <a:r>
              <a:rPr lang="en-US" b="1" dirty="0"/>
              <a:t>DR.NABIL FAYAZ MD.,</a:t>
            </a:r>
          </a:p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318DF20-A4C4-3800-A69E-4E11F5A11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915117" y="3822700"/>
            <a:ext cx="5321300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que 12">
            <a:extLst>
              <a:ext uri="{FF2B5EF4-FFF2-40B4-BE49-F238E27FC236}">
                <a16:creationId xmlns:a16="http://schemas.microsoft.com/office/drawing/2014/main" id="{AC9EB422-5602-36FF-E543-5B0C70E56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4867" y="1269576"/>
            <a:ext cx="6781800" cy="4343824"/>
          </a:xfrm>
          <a:prstGeom prst="plaque">
            <a:avLst>
              <a:gd name="adj" fmla="val 7602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9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83E62-418E-C3B7-D17E-297A020CC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327025"/>
            <a:ext cx="9528048" cy="1600200"/>
          </a:xfrm>
        </p:spPr>
        <p:txBody>
          <a:bodyPr/>
          <a:lstStyle/>
          <a:p>
            <a:r>
              <a:rPr lang="en-IN" dirty="0"/>
              <a:t>            ALCOHOLIC HEPATITIS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6BAC8-525B-F0AA-6CA3-0D811C41AEC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252" y="2498489"/>
            <a:ext cx="11089495" cy="3392424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AST/ALT&gt;2 : Alcoholic liver disease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AST/ALT&gt;3 : Highly suggestive of alcoholic liver disease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Alcoholics have pyridoxal ( Vitamin B6 ) deficiency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enzymes require pyridoxal 5 phosphate cofactor(ALT&gt;AST) for their production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because damages primarily mitochondria and thus more AST synthesized systemically.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2A26B9-97B3-64EC-CB4B-50A0160CCD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703796" y="14509750"/>
            <a:ext cx="78486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093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1A2EF-775D-37C5-2706-98EE4653E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101399"/>
            <a:ext cx="9528048" cy="1600200"/>
          </a:xfrm>
        </p:spPr>
        <p:txBody>
          <a:bodyPr/>
          <a:lstStyle/>
          <a:p>
            <a:r>
              <a:rPr lang="en-IN" dirty="0"/>
              <a:t>                       ALT&gt;AST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3565E-89A4-8466-C923-91972EBCF3D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5431" y="2302042"/>
            <a:ext cx="5312178" cy="3854332"/>
          </a:xfr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I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CHRONIC MILD ELEVATION OF ALT&gt;AST</a:t>
            </a:r>
          </a:p>
          <a:p>
            <a:r>
              <a:rPr lang="en-I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&lt;150U/L or 5x upper limit of normal</a:t>
            </a:r>
          </a:p>
          <a:p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HEPATIC CAUSE</a:t>
            </a:r>
          </a:p>
          <a:p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Chronic viral hepatitis(B,C,D)</a:t>
            </a:r>
          </a:p>
          <a:p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Hemochromatosis</a:t>
            </a:r>
          </a:p>
          <a:p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Wilson Disease Alpha antitrypsin deficiency </a:t>
            </a:r>
          </a:p>
          <a:p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Autoimmune Hepatitis  </a:t>
            </a:r>
          </a:p>
          <a:p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NON HEPATIC CAUSE</a:t>
            </a:r>
          </a:p>
          <a:p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Celiac disease </a:t>
            </a:r>
          </a:p>
          <a:p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Hyperthyroidism</a:t>
            </a:r>
          </a:p>
          <a:p>
            <a:endParaRPr lang="en-IN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AA792A-153B-F769-EA54-277CE4F2C8D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85338" y="2302042"/>
            <a:ext cx="5763534" cy="3915878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SEVERE ACUTE ELEVATION OF ALT &gt;AST</a:t>
            </a:r>
          </a:p>
          <a:p>
            <a:r>
              <a:rPr lang="en-I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&gt;1000U/L or &gt; 20 -25x upper limit of normal</a:t>
            </a:r>
          </a:p>
          <a:p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Acute viral hepatitis </a:t>
            </a:r>
          </a:p>
          <a:p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Autoimmune hepatitis</a:t>
            </a:r>
          </a:p>
          <a:p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Drugs and toxins </a:t>
            </a:r>
          </a:p>
          <a:p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Hepatic artery ligation </a:t>
            </a:r>
          </a:p>
          <a:p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Ischemic hepatitis </a:t>
            </a:r>
          </a:p>
          <a:p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Acute Budd Chiari Syndrome </a:t>
            </a:r>
          </a:p>
          <a:p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Wilson Disease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7F9C3F3-2783-8706-C9AA-9EEAB2997748}"/>
              </a:ext>
            </a:extLst>
          </p:cNvPr>
          <p:cNvSpPr/>
          <p:nvPr/>
        </p:nvSpPr>
        <p:spPr>
          <a:xfrm>
            <a:off x="3279531" y="1274742"/>
            <a:ext cx="70423" cy="8935"/>
          </a:xfrm>
          <a:custGeom>
            <a:avLst/>
            <a:gdLst>
              <a:gd name="connsiteX0" fmla="*/ 0 w 70423"/>
              <a:gd name="connsiteY0" fmla="*/ 8935 h 8935"/>
              <a:gd name="connsiteX1" fmla="*/ 70338 w 70423"/>
              <a:gd name="connsiteY1" fmla="*/ 143 h 8935"/>
              <a:gd name="connsiteX2" fmla="*/ 0 w 70423"/>
              <a:gd name="connsiteY2" fmla="*/ 8935 h 8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423" h="8935">
                <a:moveTo>
                  <a:pt x="0" y="8935"/>
                </a:moveTo>
                <a:cubicBezTo>
                  <a:pt x="0" y="8935"/>
                  <a:pt x="67407" y="1608"/>
                  <a:pt x="70338" y="143"/>
                </a:cubicBezTo>
                <a:cubicBezTo>
                  <a:pt x="73269" y="-1322"/>
                  <a:pt x="0" y="8935"/>
                  <a:pt x="0" y="8935"/>
                </a:cubicBez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7020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9CCAF-4016-7DF2-7F1C-ECD8C5685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                      AST&gt;ALT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EF0F2-3AC4-D9C7-9856-026F76D19B8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40574" y="2342147"/>
            <a:ext cx="5356138" cy="3875773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CHRONIC MILD ELEVATION OF AST&gt;ALT </a:t>
            </a:r>
          </a:p>
          <a:p>
            <a:r>
              <a:rPr lang="en-I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&lt;150 U/L  or &lt; 5x upper limit of normal </a:t>
            </a:r>
          </a:p>
          <a:p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HEPATIC</a:t>
            </a:r>
          </a:p>
          <a:p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Alcohol associated liver injury </a:t>
            </a:r>
          </a:p>
          <a:p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Cirrhosis</a:t>
            </a:r>
          </a:p>
          <a:p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NON HEPATIC </a:t>
            </a:r>
          </a:p>
          <a:p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Hypothyroidism </a:t>
            </a:r>
          </a:p>
          <a:p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Macro AST</a:t>
            </a:r>
          </a:p>
          <a:p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Myopathy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4F0BC8-82F4-27DA-3C11-7082BB048E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11516" y="2342147"/>
            <a:ext cx="5637356" cy="3875773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I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SEVERE ACUTE ELEVATION OF AST&gt;ALT </a:t>
            </a:r>
          </a:p>
          <a:p>
            <a:r>
              <a:rPr lang="en-I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&gt;1000U/L or &gt;20 to 25x upper limit of normal </a:t>
            </a:r>
          </a:p>
          <a:p>
            <a:r>
              <a:rPr lang="en-I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HEPATIC </a:t>
            </a:r>
          </a:p>
          <a:p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Medications or toxins in a patient with underlying alcohol induced liver injury</a:t>
            </a:r>
          </a:p>
          <a:p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NON HEPATIC</a:t>
            </a:r>
          </a:p>
          <a:p>
            <a:r>
              <a:rPr lang="en-I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Acute rhabdomyolysis</a:t>
            </a:r>
            <a:endParaRPr lang="en-I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799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FFF9C-F3FE-72A4-D4ED-A3717BB8E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    ALKALINE PHOSPHATASE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E1A47-BC73-0677-EA8E-FC76E773352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18746" y="3121407"/>
            <a:ext cx="5278550" cy="3096512"/>
          </a:xfrm>
        </p:spPr>
        <p:txBody>
          <a:bodyPr>
            <a:normAutofit/>
          </a:bodyPr>
          <a:lstStyle/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I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RAISED ALP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Cholestasis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or secondary hepatic tumours 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Amyloid, abscess, lymphoma or granulomas, 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hodgkins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heart failure or hyperthyroidism 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Isolated rise can also be from intestinal cause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2BD4FB-AC07-C28E-1FF0-ED5B7F04B7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24954" y="3121407"/>
            <a:ext cx="5785338" cy="3096512"/>
          </a:xfrm>
        </p:spPr>
        <p:txBody>
          <a:bodyPr>
            <a:normAutofit/>
          </a:bodyPr>
          <a:lstStyle/>
          <a:p>
            <a:r>
              <a:rPr lang="en-I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LOW ALP 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Hypothyroidism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Wilson with 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hemolysis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Congenital Hypophosphatasia 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Pernicious 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Anemia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Zinc Deficiency 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Children recovering from enteritis</a:t>
            </a:r>
          </a:p>
          <a:p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414147-D0D4-E009-5BCF-CDAC1B7ABA16}"/>
              </a:ext>
            </a:extLst>
          </p:cNvPr>
          <p:cNvSpPr txBox="1"/>
          <p:nvPr/>
        </p:nvSpPr>
        <p:spPr>
          <a:xfrm>
            <a:off x="360485" y="2136531"/>
            <a:ext cx="11728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Site of synthesis: Canalicular membrane of hepatocytes, bone, placenta, kidney and intestines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Half life : 3 days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Hepatic ALP differentiated from bone ALP by isoenzyme fractionation  and by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concominant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rise in GGT</a:t>
            </a:r>
          </a:p>
        </p:txBody>
      </p:sp>
    </p:spTree>
    <p:extLst>
      <p:ext uri="{BB962C8B-B14F-4D97-AF65-F5344CB8AC3E}">
        <p14:creationId xmlns:p14="http://schemas.microsoft.com/office/powerpoint/2010/main" val="3390598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E1AC8-6F35-DE89-7D78-88D85BFFE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485" y="228600"/>
            <a:ext cx="11500338" cy="1292469"/>
          </a:xfrm>
        </p:spPr>
        <p:txBody>
          <a:bodyPr>
            <a:normAutofit fontScale="90000"/>
          </a:bodyPr>
          <a:lstStyle/>
          <a:p>
            <a:r>
              <a:rPr lang="en-IN" dirty="0"/>
              <a:t>GAMMA GLUTAMYL TRANSPEPTIDASE OR TRANSFERASE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EEBD7-44CB-E4B9-21E3-F30F815CF5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7538" y="2409092"/>
            <a:ext cx="10829310" cy="3753964"/>
          </a:xfrm>
        </p:spPr>
        <p:txBody>
          <a:bodyPr>
            <a:normAutofit fontScale="85000" lnSpcReduction="20000"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Primarily from Liver (</a:t>
            </a:r>
            <a:r>
              <a:rPr lang="en-I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Highest concentration in epithelium lining of bile duct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Decreasing order from proximal renal tubule, pancreas and intestine </a:t>
            </a:r>
          </a:p>
          <a:p>
            <a:r>
              <a:rPr lang="en-IN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Significance: To confirm hepatic origin of ALP </a:t>
            </a:r>
          </a:p>
          <a:p>
            <a:endParaRPr lang="en-IN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ISOLATED RISE IN GGT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Alcoholics even without liver disease  due to microsomal enzyme induction and impaired clearance 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</a:t>
            </a:r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CAUSES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COPD, Hyperthyroidism, diabetes mellitus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DRUGS: Antiepileptics , NNRTI, Abacavir, Isotretinoin, methotrexate,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cemitidine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,furosemide, heparin and  OCPS  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49560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49AE3848-2053-7A3B-9B58-E33966962AE5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rcRect l="1731" t="21131" r="3462" b="28776"/>
          <a:stretch/>
        </p:blipFill>
        <p:spPr>
          <a:xfrm>
            <a:off x="4434464" y="0"/>
            <a:ext cx="7757536" cy="6858000"/>
          </a:xfr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A48D10F-E9E8-A657-6FA1-F47DB74EBF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026" name="Picture 2" descr="Liver Biopsy – O360 Content Library">
            <a:extLst>
              <a:ext uri="{FF2B5EF4-FFF2-40B4-BE49-F238E27FC236}">
                <a16:creationId xmlns:a16="http://schemas.microsoft.com/office/drawing/2014/main" id="{5B104C38-62FC-63F4-DA7F-FF3BCE30C1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5"/>
          <a:stretch/>
        </p:blipFill>
        <p:spPr bwMode="auto">
          <a:xfrm>
            <a:off x="0" y="0"/>
            <a:ext cx="443446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428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1153D-27B8-12C5-3A3F-6EE5BFDA7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B6035-EC2F-7133-4007-DF9379F9C49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43128" y="2523744"/>
            <a:ext cx="5154168" cy="3694176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5” nucleosidase</a:t>
            </a:r>
          </a:p>
          <a:p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SITE: Canalicular and  sinusoidal plasma membranes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Organs: Intestine, brain, heart, blood vessels, and endocrine pancreas 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USE: To identify organ source of isolated serum ALP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405C4D-9690-C06B-A60F-9459B951550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0" y="2523744"/>
            <a:ext cx="5452872" cy="3694176"/>
          </a:xfrm>
        </p:spPr>
        <p:txBody>
          <a:bodyPr>
            <a:normAutofit/>
          </a:bodyPr>
          <a:lstStyle/>
          <a:p>
            <a:r>
              <a:rPr lang="en-I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LACTIC DEHYDROGENASE (LDH)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Cytoplasmic enzyme with 5 isoenzymes in serum 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Rise in neoplasm and ischemic hepatitis </a:t>
            </a:r>
          </a:p>
          <a:p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ALT/LDH ratio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1.5       -  acute viral hepatitis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&lt;1.5        -  Ischemic hepatitis and paracetamol toxicity</a:t>
            </a:r>
          </a:p>
        </p:txBody>
      </p:sp>
    </p:spTree>
    <p:extLst>
      <p:ext uri="{BB962C8B-B14F-4D97-AF65-F5344CB8AC3E}">
        <p14:creationId xmlns:p14="http://schemas.microsoft.com/office/powerpoint/2010/main" val="2690569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C7A97-4A05-8D4D-4726-2D35EB25A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ALBUMIN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2B392-75FF-9C47-DA8A-189B9D9E274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61842" y="2133599"/>
            <a:ext cx="8629758" cy="3570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Exclusive production from liver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 Production 15gm/ day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Cirrhotic patient synthesize only 4gm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Half life 14 to 21 days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Responsible for 75% oncotic pressure </a:t>
            </a:r>
          </a:p>
        </p:txBody>
      </p:sp>
    </p:spTree>
    <p:extLst>
      <p:ext uri="{BB962C8B-B14F-4D97-AF65-F5344CB8AC3E}">
        <p14:creationId xmlns:p14="http://schemas.microsoft.com/office/powerpoint/2010/main" val="866725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B33B3-D889-2064-2058-4AFEC1F85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R RATIO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0A7C72C-30BC-7F2F-DD17-48734A43D54D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87086" y="1992086"/>
            <a:ext cx="6128657" cy="4865914"/>
          </a:xfr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59FC132-DB46-90A0-A6C6-E814A7784CE4}"/>
              </a:ext>
            </a:extLst>
          </p:cNvPr>
          <p:cNvSpPr txBox="1">
            <a:spLocks/>
          </p:cNvSpPr>
          <p:nvPr/>
        </p:nvSpPr>
        <p:spPr>
          <a:xfrm>
            <a:off x="6334179" y="3429000"/>
            <a:ext cx="5857821" cy="3712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2400" kern="120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CALCULATION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Hepatocellular  vs mixed vs cholestasis</a:t>
            </a:r>
          </a:p>
          <a:p>
            <a:r>
              <a:rPr lang="en-I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ALT/ UNL for ALT divided by ALP / UNL for ALP </a:t>
            </a:r>
          </a:p>
          <a:p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845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2389E-3466-48F4-96FF-4771AD503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6600" dirty="0"/>
              <a:t>LIPIDS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D070640-931F-14F2-9052-BE2B814B1547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rcRect l="13938" t="14556" r="12582" b="59320"/>
          <a:stretch/>
        </p:blipFill>
        <p:spPr>
          <a:xfrm>
            <a:off x="7108370" y="2068286"/>
            <a:ext cx="5083629" cy="4789714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FD9D9-25B2-0D3C-AF54-BAA03A76DF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11DDA7-3F9E-112E-2096-184ADA0AA6F0}"/>
              </a:ext>
            </a:extLst>
          </p:cNvPr>
          <p:cNvSpPr txBox="1"/>
          <p:nvPr/>
        </p:nvSpPr>
        <p:spPr>
          <a:xfrm>
            <a:off x="0" y="2068286"/>
            <a:ext cx="710837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/>
              <a:t>The liver is central to lipid (cholesterol, phospholipid, triglyceride) and lipoprotein metabolism.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200" dirty="0"/>
              <a:t>Cholesterol derived from intestinal absorption reaches the liver in chylomicron remnants. Cholesterol synthesis takes place mainly from acetyl coenzyme A(CoA) in the microsomal fraction and in cytosol </a:t>
            </a:r>
            <a:endParaRPr lang="en-US" sz="2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200" dirty="0"/>
              <a:t>Synthesis is increased in biliary duct obstruction, terminal ileal resection, biliary or intestinal lymph fistula and medications such as cholestyramine, </a:t>
            </a:r>
            <a:r>
              <a:rPr lang="en-IN" sz="2200" dirty="0" err="1"/>
              <a:t>corti-costeroids</a:t>
            </a:r>
            <a:r>
              <a:rPr lang="en-IN" sz="2200" dirty="0"/>
              <a:t> and thyroid hormones.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200" dirty="0"/>
              <a:t>Cholesterol synthesis inhibited by bile acids, cholesterol feeding, fasting and medications such as clofibrate, nicotinic acid and statins.</a:t>
            </a:r>
          </a:p>
        </p:txBody>
      </p:sp>
    </p:spTree>
    <p:extLst>
      <p:ext uri="{BB962C8B-B14F-4D97-AF65-F5344CB8AC3E}">
        <p14:creationId xmlns:p14="http://schemas.microsoft.com/office/powerpoint/2010/main" val="532997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25729" y="530352"/>
            <a:ext cx="6272981" cy="5673803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Liver function tests (LFTs) or liver biochemical tests can be used to screen for liver disease, direct diagnostic work-up, and assess severity, prognosis and response to treatment.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LFT abnormalities may be classified into the following categories: </a:t>
            </a:r>
          </a:p>
          <a:p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HEPATOCELLULAR</a:t>
            </a:r>
            <a:r>
              <a:rPr lang="en-IN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(elevations predominantly in aspartate aminotransferase (AST) and alanine aminotransferase (ALT));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CHOLESTATIC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(increases predominantly in alkaline phosphatase (ALP), 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γ-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glutamyl transpeptidase ( 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γ-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GT) and bilirubin)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INFILTRATIVE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(increases in ALP, </a:t>
            </a:r>
            <a:r>
              <a:rPr 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γ-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GT and occasionally bilirubin).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1BC27E-ED02-E738-1B43-E66F422BD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02A7C2-1D63-EFD6-869B-2F167F966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A2060F-38C4-949E-DA90-604CCACB82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6490" y="0"/>
            <a:ext cx="5174458" cy="6858000"/>
          </a:xfrm>
        </p:spPr>
      </p:sp>
      <p:pic>
        <p:nvPicPr>
          <p:cNvPr id="2050" name="Picture 2" descr="Liver Function Test (LFT) - How to correlate different readings? - Cura4U">
            <a:extLst>
              <a:ext uri="{FF2B5EF4-FFF2-40B4-BE49-F238E27FC236}">
                <a16:creationId xmlns:a16="http://schemas.microsoft.com/office/drawing/2014/main" id="{45C34107-7480-92E9-E937-88AE2C117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21425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599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D5334-4D25-B7B5-881D-5118A5BA5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72376-EA81-733D-619F-1D7D039ECB8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43128" y="2356338"/>
            <a:ext cx="5154168" cy="3861582"/>
          </a:xfrm>
        </p:spPr>
        <p:txBody>
          <a:bodyPr>
            <a:normAutofit/>
          </a:bodyPr>
          <a:lstStyle/>
          <a:p>
            <a:r>
              <a:rPr lang="en-I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BILE ACIDS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Tight recirculation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Serum concentration reflects extent to which bile acids in intestine have escaped extraction during first pass metabolism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Radioimmunoassay can measure individual bile acids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sensitive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Levels increased in cholestasis of pregnancy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164FF4-296D-B144-359D-F9D148B45C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4704" y="2356338"/>
            <a:ext cx="5797296" cy="3587262"/>
          </a:xfrm>
        </p:spPr>
        <p:txBody>
          <a:bodyPr>
            <a:normAutofit fontScale="92500"/>
          </a:bodyPr>
          <a:lstStyle/>
          <a:p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IN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 INR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 extrinsic pathway 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clotting factors from liver </a:t>
            </a:r>
            <a:r>
              <a:rPr lang="en-IN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except 8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from endothelium )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Half life of factor vii – 6 hours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Sensitive for </a:t>
            </a:r>
            <a:r>
              <a:rPr lang="en-IN" sz="2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acute fulminant liver failure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Liver secretes both coagulant and anticoagulant factors ( protein C, S, antithrombin 3)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Chronic liver disease ( Thrombosis&gt;Bleeding)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30191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1BE29-C19B-6AA1-5856-3057628B6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sz="6600" dirty="0"/>
              <a:t>FIBROSIS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53943-4B55-828D-66D1-8889C786BE7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66917" y="2254631"/>
            <a:ext cx="5446341" cy="3694176"/>
          </a:xfrm>
        </p:spPr>
        <p:txBody>
          <a:bodyPr>
            <a:normAutofit/>
          </a:bodyPr>
          <a:lstStyle/>
          <a:p>
            <a:r>
              <a:rPr lang="en-IN" sz="2800" dirty="0"/>
              <a:t>Fibrosis may be assessed by serum markers,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3DABD5-6B9D-38B7-592B-180BFB2E4295}"/>
              </a:ext>
            </a:extLst>
          </p:cNvPr>
          <p:cNvSpPr txBox="1"/>
          <p:nvPr/>
        </p:nvSpPr>
        <p:spPr>
          <a:xfrm>
            <a:off x="643128" y="3247447"/>
            <a:ext cx="59851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2800" dirty="0"/>
              <a:t>hyaluronate,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2800" dirty="0"/>
              <a:t>procollagen type III peptide,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2800" dirty="0" err="1"/>
              <a:t>matrixmetalloproteins</a:t>
            </a:r>
            <a:r>
              <a:rPr lang="en-IN" sz="2800" dirty="0"/>
              <a:t> and their inhibitors, 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N" sz="2800" dirty="0"/>
              <a:t>transient liver elastography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IN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47B9B0-D076-20ED-9231-BC7BB3A2AA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625" t="6349" r="21072" b="4072"/>
          <a:stretch/>
        </p:blipFill>
        <p:spPr>
          <a:xfrm>
            <a:off x="5867401" y="2057400"/>
            <a:ext cx="6324600" cy="468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02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bouquet of flowers">
            <a:extLst>
              <a:ext uri="{FF2B5EF4-FFF2-40B4-BE49-F238E27FC236}">
                <a16:creationId xmlns:a16="http://schemas.microsoft.com/office/drawing/2014/main" id="{8AB2ECDC-2C97-9031-6EF9-11EF690976E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697D649-277C-A20F-F588-7EA2B85B12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7632" y="822960"/>
            <a:ext cx="6327648" cy="2221992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6EF8E06F-4153-981B-474D-3D483B6F4F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7632" y="3428999"/>
            <a:ext cx="6309360" cy="170343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E502E84-5063-F43E-AC45-9F5CEAA69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701285" y="3209689"/>
            <a:ext cx="3624541" cy="0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DE43C393-A639-F47D-D8A8-BAF189C58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9787" y="3066998"/>
            <a:ext cx="972078" cy="28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40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57D1D-3645-658C-E4E8-11D81EAD1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DF844-4BC5-228C-69E5-8F269F763A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174459" cy="6858000"/>
          </a:xfrm>
        </p:spPr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037349F-F0B6-B433-D285-1EBDCA0C8AD9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857205467"/>
              </p:ext>
            </p:extLst>
          </p:nvPr>
        </p:nvGraphicFramePr>
        <p:xfrm>
          <a:off x="0" y="18504"/>
          <a:ext cx="12192000" cy="6839494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356815">
                  <a:extLst>
                    <a:ext uri="{9D8B030D-6E8A-4147-A177-3AD203B41FA5}">
                      <a16:colId xmlns:a16="http://schemas.microsoft.com/office/drawing/2014/main" val="1087051367"/>
                    </a:ext>
                  </a:extLst>
                </a:gridCol>
                <a:gridCol w="4665956">
                  <a:extLst>
                    <a:ext uri="{9D8B030D-6E8A-4147-A177-3AD203B41FA5}">
                      <a16:colId xmlns:a16="http://schemas.microsoft.com/office/drawing/2014/main" val="872696313"/>
                    </a:ext>
                  </a:extLst>
                </a:gridCol>
                <a:gridCol w="4169229">
                  <a:extLst>
                    <a:ext uri="{9D8B030D-6E8A-4147-A177-3AD203B41FA5}">
                      <a16:colId xmlns:a16="http://schemas.microsoft.com/office/drawing/2014/main" val="421265177"/>
                    </a:ext>
                  </a:extLst>
                </a:gridCol>
              </a:tblGrid>
              <a:tr h="436502">
                <a:tc>
                  <a:txBody>
                    <a:bodyPr/>
                    <a:lstStyle/>
                    <a:p>
                      <a:r>
                        <a:rPr lang="en-IN" sz="1200" b="1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HEPATOCELLULAR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>
                          <a:latin typeface="Arial Black" panose="020B0A04020102020204" pitchFamily="34" charset="0"/>
                        </a:rPr>
                        <a:t>CHOLESTATIC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>
                          <a:latin typeface="Arial Black" panose="020B0A04020102020204" pitchFamily="34" charset="0"/>
                        </a:rPr>
                        <a:t>INFILTRATIVE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556361"/>
                  </a:ext>
                </a:extLst>
              </a:tr>
              <a:tr h="1115445">
                <a:tc>
                  <a:txBody>
                    <a:bodyPr/>
                    <a:lstStyle/>
                    <a:p>
                      <a:r>
                        <a:rPr lang="en-IN" sz="12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VIRAL HEPATITIS    </a:t>
                      </a:r>
                    </a:p>
                    <a:p>
                      <a:r>
                        <a:rPr lang="en-IN" sz="12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   HEPATITS A,B,C,D,E</a:t>
                      </a:r>
                    </a:p>
                    <a:p>
                      <a:r>
                        <a:rPr lang="en-IN" sz="12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   EBV</a:t>
                      </a:r>
                    </a:p>
                    <a:p>
                      <a:r>
                        <a:rPr lang="en-IN" sz="12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   CYTOMEGALOVIRUS</a:t>
                      </a:r>
                    </a:p>
                    <a:p>
                      <a:r>
                        <a:rPr lang="en-IN" sz="12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   HSV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>
                          <a:latin typeface="Arial Black" panose="020B0A04020102020204" pitchFamily="34" charset="0"/>
                        </a:rPr>
                        <a:t>INTRAHEPATIC</a:t>
                      </a:r>
                    </a:p>
                    <a:p>
                      <a:r>
                        <a:rPr lang="en-IN" sz="1200" b="1" dirty="0">
                          <a:latin typeface="Arial Black" panose="020B0A04020102020204" pitchFamily="34" charset="0"/>
                        </a:rPr>
                        <a:t>VIRAL HEPATITIS</a:t>
                      </a:r>
                    </a:p>
                    <a:p>
                      <a:r>
                        <a:rPr lang="en-IN" sz="1200" b="1" dirty="0">
                          <a:latin typeface="Arial Black" panose="020B0A04020102020204" pitchFamily="34" charset="0"/>
                        </a:rPr>
                        <a:t>FIBROSING CHOLESTATIC HEPATITIS-HEP B,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rial Black" panose="020B0A04020102020204" pitchFamily="34" charset="0"/>
                        </a:rPr>
                        <a:t>CANCER</a:t>
                      </a:r>
                      <a:endParaRPr lang="en-IN" sz="14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647495"/>
                  </a:ext>
                </a:extLst>
              </a:tr>
              <a:tr h="304212">
                <a:tc>
                  <a:txBody>
                    <a:bodyPr/>
                    <a:lstStyle/>
                    <a:p>
                      <a:r>
                        <a:rPr lang="en-IN" sz="12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ALCOHOLIC HEPATITIS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ALCOHOLIC HEPATITIS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rial Black" panose="020B0A04020102020204" pitchFamily="34" charset="0"/>
                        </a:rPr>
                        <a:t>GRANULOMATOUS DISEASE</a:t>
                      </a:r>
                      <a:endParaRPr lang="en-IN" sz="12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271073"/>
                  </a:ext>
                </a:extLst>
              </a:tr>
              <a:tr h="309057">
                <a:tc>
                  <a:txBody>
                    <a:bodyPr/>
                    <a:lstStyle/>
                    <a:p>
                      <a:r>
                        <a:rPr lang="en-IN" sz="12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CHRONIC LIVER 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>
                          <a:latin typeface="Arial Black" panose="020B0A04020102020204" pitchFamily="34" charset="0"/>
                        </a:rPr>
                        <a:t>DRUG TOXICITY ANBOLIC STEROIDS,OCPS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rial Black" panose="020B0A04020102020204" pitchFamily="34" charset="0"/>
                        </a:rPr>
                        <a:t>AMYLOIDOSIS</a:t>
                      </a:r>
                      <a:endParaRPr lang="en-IN" sz="12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052141"/>
                  </a:ext>
                </a:extLst>
              </a:tr>
              <a:tr h="507021">
                <a:tc>
                  <a:txBody>
                    <a:bodyPr/>
                    <a:lstStyle/>
                    <a:p>
                      <a:r>
                        <a:rPr lang="en-IN" sz="12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DRUG TOXICITY (</a:t>
                      </a:r>
                      <a:r>
                        <a:rPr lang="en-IN" sz="1200" b="1" dirty="0" err="1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paracetomol,isoniazid</a:t>
                      </a:r>
                      <a:r>
                        <a:rPr lang="en-IN" sz="12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>
                          <a:latin typeface="Arial Black" panose="020B0A04020102020204" pitchFamily="34" charset="0"/>
                        </a:rPr>
                        <a:t>PRIMARY BILIARY CHIRROSIS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Arial Black" panose="020B0A04020102020204" pitchFamily="34" charset="0"/>
                        </a:rPr>
                        <a:t>HODGKIN’S DISEASE</a:t>
                      </a:r>
                      <a:endParaRPr lang="en-IN" sz="12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99749"/>
                  </a:ext>
                </a:extLst>
              </a:tr>
              <a:tr h="304212">
                <a:tc>
                  <a:txBody>
                    <a:bodyPr/>
                    <a:lstStyle/>
                    <a:p>
                      <a:r>
                        <a:rPr lang="en-IN" sz="12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WILSONS 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>
                          <a:latin typeface="Arial Black" panose="020B0A04020102020204" pitchFamily="34" charset="0"/>
                        </a:rPr>
                        <a:t>PRIMARY SCLEROSING CHOLANGITIS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2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612193"/>
                  </a:ext>
                </a:extLst>
              </a:tr>
              <a:tr h="309057">
                <a:tc>
                  <a:txBody>
                    <a:bodyPr/>
                    <a:lstStyle/>
                    <a:p>
                      <a:r>
                        <a:rPr lang="en-IN" sz="12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AUTOIMMUNE HEPATITIS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>
                          <a:latin typeface="Arial Black" panose="020B0A04020102020204" pitchFamily="34" charset="0"/>
                        </a:rPr>
                        <a:t>CONGESTIVE HEPATOPATHY,ISCHEMIC HEPATITIS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2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473622"/>
                  </a:ext>
                </a:extLst>
              </a:tr>
              <a:tr h="304212">
                <a:tc>
                  <a:txBody>
                    <a:bodyPr/>
                    <a:lstStyle/>
                    <a:p>
                      <a:endParaRPr lang="en-IN" sz="12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>
                          <a:latin typeface="Arial Black" panose="020B0A04020102020204" pitchFamily="34" charset="0"/>
                        </a:rPr>
                        <a:t>CHOLESTASIS OF PREGNANCY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2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403444"/>
                  </a:ext>
                </a:extLst>
              </a:tr>
              <a:tr h="309057">
                <a:tc>
                  <a:txBody>
                    <a:bodyPr/>
                    <a:lstStyle/>
                    <a:p>
                      <a:endParaRPr lang="en-IN" sz="12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>
                          <a:latin typeface="Arial Black" panose="020B0A04020102020204" pitchFamily="34" charset="0"/>
                        </a:rPr>
                        <a:t>INFECTIONS –MALARIA,LEPTOSPIRPOSIS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200" b="1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430563"/>
                  </a:ext>
                </a:extLst>
              </a:tr>
              <a:tr h="304212">
                <a:tc>
                  <a:txBody>
                    <a:bodyPr/>
                    <a:lstStyle/>
                    <a:p>
                      <a:endParaRPr lang="en-IN" sz="12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>
                          <a:latin typeface="Arial Black" panose="020B0A04020102020204" pitchFamily="34" charset="0"/>
                        </a:rPr>
                        <a:t>2.EXTRAHEPATIC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2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3715125"/>
                  </a:ext>
                </a:extLst>
              </a:tr>
              <a:tr h="1115445">
                <a:tc>
                  <a:txBody>
                    <a:bodyPr/>
                    <a:lstStyle/>
                    <a:p>
                      <a:endParaRPr lang="en-IN" sz="1200" b="1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>
                          <a:latin typeface="Arial Black" panose="020B0A04020102020204" pitchFamily="34" charset="0"/>
                        </a:rPr>
                        <a:t>MALIGNANT</a:t>
                      </a:r>
                    </a:p>
                    <a:p>
                      <a:r>
                        <a:rPr lang="en-IN" sz="1200" b="1" dirty="0">
                          <a:latin typeface="Arial Black" panose="020B0A04020102020204" pitchFamily="34" charset="0"/>
                        </a:rPr>
                        <a:t>  1.cholangiocarcinoma</a:t>
                      </a:r>
                    </a:p>
                    <a:p>
                      <a:r>
                        <a:rPr lang="en-IN" sz="1200" b="1" dirty="0">
                          <a:latin typeface="Arial Black" panose="020B0A04020102020204" pitchFamily="34" charset="0"/>
                        </a:rPr>
                        <a:t>  2.pancreatic carcinoma</a:t>
                      </a:r>
                    </a:p>
                    <a:p>
                      <a:r>
                        <a:rPr lang="en-IN" sz="1200" b="1" dirty="0">
                          <a:latin typeface="Arial Black" panose="020B0A04020102020204" pitchFamily="34" charset="0"/>
                        </a:rPr>
                        <a:t>  3.gall bladder ca</a:t>
                      </a:r>
                    </a:p>
                    <a:p>
                      <a:r>
                        <a:rPr lang="en-IN" sz="1200" b="1" dirty="0">
                          <a:latin typeface="Arial Black" panose="020B0A04020102020204" pitchFamily="34" charset="0"/>
                        </a:rPr>
                        <a:t>  4.Amupullry carcinoma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200" b="1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180878"/>
                  </a:ext>
                </a:extLst>
              </a:tr>
              <a:tr h="1521062">
                <a:tc>
                  <a:txBody>
                    <a:bodyPr/>
                    <a:lstStyle/>
                    <a:p>
                      <a:endParaRPr lang="en-IN" sz="1200" b="1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b="1" dirty="0">
                          <a:latin typeface="Arial Black" panose="020B0A04020102020204" pitchFamily="34" charset="0"/>
                        </a:rPr>
                        <a:t>BENIGN</a:t>
                      </a:r>
                    </a:p>
                    <a:p>
                      <a:r>
                        <a:rPr lang="en-IN" sz="1200" b="1" dirty="0">
                          <a:latin typeface="Arial Black" panose="020B0A04020102020204" pitchFamily="34" charset="0"/>
                        </a:rPr>
                        <a:t> </a:t>
                      </a:r>
                      <a:r>
                        <a:rPr lang="en-IN" sz="1200" b="1" dirty="0" err="1">
                          <a:latin typeface="Arial Black" panose="020B0A04020102020204" pitchFamily="34" charset="0"/>
                        </a:rPr>
                        <a:t>Choledocolithiasis</a:t>
                      </a:r>
                      <a:endParaRPr lang="en-IN" sz="1200" b="1" dirty="0">
                        <a:latin typeface="Arial Black" panose="020B0A04020102020204" pitchFamily="34" charset="0"/>
                      </a:endParaRPr>
                    </a:p>
                    <a:p>
                      <a:r>
                        <a:rPr lang="en-IN" sz="1200" b="1" dirty="0">
                          <a:latin typeface="Arial Black" panose="020B0A04020102020204" pitchFamily="34" charset="0"/>
                        </a:rPr>
                        <a:t>  </a:t>
                      </a:r>
                      <a:r>
                        <a:rPr lang="en-IN" sz="1200" b="1" dirty="0" err="1">
                          <a:latin typeface="Arial Black" panose="020B0A04020102020204" pitchFamily="34" charset="0"/>
                        </a:rPr>
                        <a:t>psc</a:t>
                      </a:r>
                      <a:endParaRPr lang="en-IN" sz="1200" b="1" dirty="0">
                        <a:latin typeface="Arial Black" panose="020B0A04020102020204" pitchFamily="34" charset="0"/>
                      </a:endParaRPr>
                    </a:p>
                    <a:p>
                      <a:r>
                        <a:rPr lang="en-IN" sz="1200" b="1" dirty="0">
                          <a:latin typeface="Arial Black" panose="020B0A04020102020204" pitchFamily="34" charset="0"/>
                        </a:rPr>
                        <a:t>Chronic pancreatitis</a:t>
                      </a:r>
                    </a:p>
                    <a:p>
                      <a:r>
                        <a:rPr lang="en-IN" sz="1200" b="1" dirty="0">
                          <a:latin typeface="Arial Black" panose="020B0A04020102020204" pitchFamily="34" charset="0"/>
                        </a:rPr>
                        <a:t>Aids cholangiopathy</a:t>
                      </a:r>
                    </a:p>
                    <a:p>
                      <a:r>
                        <a:rPr lang="en-IN" sz="1200" b="1" dirty="0">
                          <a:latin typeface="Arial Black" panose="020B0A04020102020204" pitchFamily="34" charset="0"/>
                        </a:rPr>
                        <a:t>Parasitic disease</a:t>
                      </a:r>
                    </a:p>
                    <a:p>
                      <a:endParaRPr lang="en-IN" sz="12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sz="12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810015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E6BD8-2184-D32A-3E61-95F4CCFD9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002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CF321-5A2E-34E9-774E-508E61491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59DA3-6A80-1A98-5853-F2D545ECF61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4D7DFE-F926-DC57-43E3-E0BD0397EA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F3DAD8-5302-2893-A0E1-97BA7B0147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F0D56F99-9D88-8F0C-5171-8F56EB3306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22"/>
          <a:stretch/>
        </p:blipFill>
        <p:spPr>
          <a:xfrm>
            <a:off x="932688" y="1197429"/>
            <a:ext cx="9887712" cy="552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61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05BB3-FA85-839B-3225-C7972BCBD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                      BILIRUBIN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3D064-661A-C625-1D06-60F76A51E9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3091" y="2017660"/>
            <a:ext cx="10631995" cy="4615962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 of 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heme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RBC, Cytochromes, myoglobin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production : 4mg/kg/day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SITE: Reticuloendothelial system 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Hepatocytes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conjugated or direct bilirubin excreted in urine 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IN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 DEN BERGH REACTION /DIAZO REACTION 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Blood +diazotized 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sulfalinic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acid – colour change – direct bilirubin 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1 hour of accelerator ( Alcohol or caffeine ) – Total bilirubin 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– direct = indirect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5B4236-085C-4F88-7988-2455692DF6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E5A46D7C-FDD6-83A3-059B-A50E69752DD1}"/>
              </a:ext>
            </a:extLst>
          </p:cNvPr>
          <p:cNvSpPr/>
          <p:nvPr/>
        </p:nvSpPr>
        <p:spPr>
          <a:xfrm>
            <a:off x="123091" y="4611321"/>
            <a:ext cx="6996166" cy="2110154"/>
          </a:xfrm>
          <a:prstGeom prst="flowChartAlternateProcess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78FB34-080D-F478-DD2F-9431EB8675D7}"/>
              </a:ext>
            </a:extLst>
          </p:cNvPr>
          <p:cNvSpPr txBox="1"/>
          <p:nvPr/>
        </p:nvSpPr>
        <p:spPr>
          <a:xfrm>
            <a:off x="123091" y="4157526"/>
            <a:ext cx="22413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</a:p>
          <a:p>
            <a:endParaRPr lang="en-IN" sz="2000" b="1" dirty="0"/>
          </a:p>
        </p:txBody>
      </p:sp>
    </p:spTree>
    <p:extLst>
      <p:ext uri="{BB962C8B-B14F-4D97-AF65-F5344CB8AC3E}">
        <p14:creationId xmlns:p14="http://schemas.microsoft.com/office/powerpoint/2010/main" val="1445166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A5ABAA-18A5-37F4-7101-BCD0B3320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86" y="732971"/>
            <a:ext cx="7413171" cy="59512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2DE5DA-DCF5-F488-FBC8-78EC6FBCAE32}"/>
              </a:ext>
            </a:extLst>
          </p:cNvPr>
          <p:cNvSpPr txBox="1"/>
          <p:nvPr/>
        </p:nvSpPr>
        <p:spPr>
          <a:xfrm>
            <a:off x="514017" y="173810"/>
            <a:ext cx="6383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BILIRUBIN METABOLISM</a:t>
            </a:r>
          </a:p>
        </p:txBody>
      </p:sp>
      <p:graphicFrame>
        <p:nvGraphicFramePr>
          <p:cNvPr id="12" name="Picture Placeholder 11">
            <a:extLst>
              <a:ext uri="{FF2B5EF4-FFF2-40B4-BE49-F238E27FC236}">
                <a16:creationId xmlns:a16="http://schemas.microsoft.com/office/drawing/2014/main" id="{D41E8371-4572-32F8-C1AB-52A41B35C19B}"/>
              </a:ext>
            </a:extLst>
          </p:cNvPr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2492136414"/>
              </p:ext>
            </p:extLst>
          </p:nvPr>
        </p:nvGraphicFramePr>
        <p:xfrm>
          <a:off x="7754938" y="0"/>
          <a:ext cx="4433887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41873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87D8-5B67-1CA5-5CF4-15E5CDD83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23" y="228600"/>
            <a:ext cx="11456377" cy="1661746"/>
          </a:xfrm>
        </p:spPr>
        <p:txBody>
          <a:bodyPr/>
          <a:lstStyle/>
          <a:p>
            <a:r>
              <a:rPr lang="en-IN" dirty="0"/>
              <a:t>    APPROACH TO HYPERBILIRUBINEMIA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AFB5DF1-DEA1-6F67-832D-6C966FC6AFA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l="13786" t="25573" r="21631" b="52600"/>
          <a:stretch/>
        </p:blipFill>
        <p:spPr>
          <a:xfrm>
            <a:off x="2083777" y="2250830"/>
            <a:ext cx="7429499" cy="410551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F10B0-69D7-0EDD-FCDB-D25D376240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758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50FE8-08D5-B9F7-E8EE-DBFB48097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228600"/>
            <a:ext cx="24975312" cy="26898600"/>
          </a:xfrm>
        </p:spPr>
        <p:txBody>
          <a:bodyPr/>
          <a:lstStyle/>
          <a:p>
            <a:r>
              <a:rPr lang="en-IN" dirty="0"/>
              <a:t>              AMINOTRANSFERASES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DA40A-929B-6567-C987-794B8789BD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8323" y="2222089"/>
            <a:ext cx="11838037" cy="4499385"/>
          </a:xfrm>
        </p:spPr>
        <p:txBody>
          <a:bodyPr>
            <a:normAutofit fontScale="77500" lnSpcReduction="20000"/>
          </a:bodyPr>
          <a:lstStyle/>
          <a:p>
            <a:r>
              <a:rPr lang="en-IN" sz="29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 (Aspartate Aminotransferase) /SGOT(Serum Glutamic Oxaloacetic Transaminase)</a:t>
            </a:r>
          </a:p>
          <a:p>
            <a:endParaRPr lang="en-IN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Mitochondria&gt; cytosol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liver&gt;heart&gt; skeletal muscles, kidney, brain, pancreas, lungs </a:t>
            </a:r>
          </a:p>
          <a:p>
            <a:endParaRPr lang="en-IN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</a:t>
            </a:r>
            <a:r>
              <a:rPr lang="en-IN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MACRO AST </a:t>
            </a:r>
          </a:p>
          <a:p>
            <a:r>
              <a:rPr lang="en-IN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Rare  benign condition, isolated AST elevation due to binding of AST with immunoglobulin </a:t>
            </a:r>
          </a:p>
          <a:p>
            <a:r>
              <a:rPr lang="en-IN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reflective of liver disease</a:t>
            </a:r>
          </a:p>
          <a:p>
            <a:endParaRPr lang="en-IN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LOW AST</a:t>
            </a:r>
          </a:p>
          <a:p>
            <a:r>
              <a:rPr lang="en-IN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Chronic </a:t>
            </a:r>
            <a:r>
              <a:rPr lang="en-IN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hemodialysis</a:t>
            </a:r>
            <a:r>
              <a:rPr lang="en-IN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due to pyridoxine deficiency</a:t>
            </a:r>
          </a:p>
          <a:p>
            <a:r>
              <a:rPr lang="en-IN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Calculous biliary obstruction with cholangitis : AST elevation greater than 10 times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59314E-E556-C784-FEDE-0E6D2951C4D3}"/>
              </a:ext>
            </a:extLst>
          </p:cNvPr>
          <p:cNvSpPr txBox="1"/>
          <p:nvPr/>
        </p:nvSpPr>
        <p:spPr>
          <a:xfrm>
            <a:off x="1415562" y="626118"/>
            <a:ext cx="8721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I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ASPARTATE AMINOTRANSFERASE</a:t>
            </a:r>
          </a:p>
        </p:txBody>
      </p:sp>
    </p:spTree>
    <p:extLst>
      <p:ext uri="{BB962C8B-B14F-4D97-AF65-F5344CB8AC3E}">
        <p14:creationId xmlns:p14="http://schemas.microsoft.com/office/powerpoint/2010/main" val="861264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FE218-DD9D-0B51-FCE3-14DC4BDBF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688" y="304800"/>
            <a:ext cx="9528048" cy="1600200"/>
          </a:xfrm>
        </p:spPr>
        <p:txBody>
          <a:bodyPr>
            <a:normAutofit/>
          </a:bodyPr>
          <a:lstStyle/>
          <a:p>
            <a:r>
              <a:rPr lang="en-IN" sz="3200" dirty="0"/>
              <a:t>                  ALANINE AMINOTRANSFERSE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CDB6C-8A52-BA32-5813-66DF423DBDA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8155" y="2064775"/>
            <a:ext cx="11248693" cy="4098282"/>
          </a:xfrm>
        </p:spPr>
        <p:txBody>
          <a:bodyPr>
            <a:norm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ALT(Alanine Aminotransferase) /SGPT(Serum Glutamic Pyruvic Transaminase)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Cytosolic Enzyme 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specific for liver damage than AST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72541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 flourish_win32_CP_v3" id="{3BF332BF-22B8-49D8-950E-E9BBBBF59833}" vid="{E4E7F1DC-3AF4-489F-A450-0CED11A8EB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84BFC8-02DA-464F-AE97-4951BE47415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71E6BC5B-F32E-483D-A6CB-100D6BCB78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915FD3-F777-4046-A12C-BE3860E324B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{9B13B010-01C9-4B00-AE45-A451F81BB33E}tf56410444_win32</Template>
  <TotalTime>3241</TotalTime>
  <Words>1233</Words>
  <Application>Microsoft Office PowerPoint</Application>
  <PresentationFormat>Widescreen</PresentationFormat>
  <Paragraphs>220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 Black</vt:lpstr>
      <vt:lpstr>Baskerville Old Face</vt:lpstr>
      <vt:lpstr>Calibri</vt:lpstr>
      <vt:lpstr>Gill Sans Nova Light</vt:lpstr>
      <vt:lpstr>Times New Roman</vt:lpstr>
      <vt:lpstr>Wingdings</vt:lpstr>
      <vt:lpstr>Custom</vt:lpstr>
      <vt:lpstr>APPROACH TO LFT</vt:lpstr>
      <vt:lpstr>PowerPoint Presentation</vt:lpstr>
      <vt:lpstr>PowerPoint Presentation</vt:lpstr>
      <vt:lpstr>PowerPoint Presentation</vt:lpstr>
      <vt:lpstr>                      BILIRUBIN </vt:lpstr>
      <vt:lpstr>PowerPoint Presentation</vt:lpstr>
      <vt:lpstr>    APPROACH TO HYPERBILIRUBINEMIA</vt:lpstr>
      <vt:lpstr>              AMINOTRANSFERASES</vt:lpstr>
      <vt:lpstr>                  ALANINE AMINOTRANSFERSE  </vt:lpstr>
      <vt:lpstr>            ALCOHOLIC HEPATITIS</vt:lpstr>
      <vt:lpstr>                       ALT&gt;AST</vt:lpstr>
      <vt:lpstr>                       AST&gt;ALT</vt:lpstr>
      <vt:lpstr>     ALKALINE PHOSPHATASE</vt:lpstr>
      <vt:lpstr>GAMMA GLUTAMYL TRANSPEPTIDASE OR TRANSFERASE</vt:lpstr>
      <vt:lpstr>PowerPoint Presentation</vt:lpstr>
      <vt:lpstr>PowerPoint Presentation</vt:lpstr>
      <vt:lpstr>ALBUMIN</vt:lpstr>
      <vt:lpstr>R RATIO</vt:lpstr>
      <vt:lpstr>LIPIDS</vt:lpstr>
      <vt:lpstr>PowerPoint Presentation</vt:lpstr>
      <vt:lpstr>FIBROSIS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Manoj Prabhu</dc:creator>
  <cp:lastModifiedBy>Manoj Prabhu</cp:lastModifiedBy>
  <cp:revision>3</cp:revision>
  <dcterms:created xsi:type="dcterms:W3CDTF">2024-12-25T08:06:27Z</dcterms:created>
  <dcterms:modified xsi:type="dcterms:W3CDTF">2024-12-27T14:08:05Z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