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1" r:id="rId12"/>
    <p:sldId id="269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F71A-81F7-B6FE-DEA4-D17C4AD5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209"/>
            <a:ext cx="9068586" cy="953941"/>
          </a:xfrm>
        </p:spPr>
        <p:txBody>
          <a:bodyPr/>
          <a:lstStyle/>
          <a:p>
            <a:r>
              <a:rPr lang="en-US" sz="2800" b="1" i="0" u="none" strike="noStrike" baseline="0" dirty="0">
                <a:solidFill>
                  <a:srgbClr val="0070C0"/>
                </a:solidFill>
                <a:latin typeface="OTNEJMQuadraat"/>
              </a:rPr>
              <a:t>Effects of </a:t>
            </a:r>
            <a:r>
              <a:rPr lang="en-US" sz="2800" b="1" i="0" u="none" strike="noStrike" baseline="0" dirty="0" err="1">
                <a:solidFill>
                  <a:srgbClr val="0070C0"/>
                </a:solidFill>
                <a:latin typeface="OTNEJMQuadraat"/>
              </a:rPr>
              <a:t>Semaglutide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OTNEJMQuadraat"/>
              </a:rPr>
              <a:t> on Chronic Kidney</a:t>
            </a:r>
            <a:br>
              <a:rPr lang="en-US" sz="2800" b="1" i="0" u="none" strike="noStrike" baseline="0" dirty="0">
                <a:solidFill>
                  <a:srgbClr val="0070C0"/>
                </a:solidFill>
                <a:latin typeface="OTNEJMQuadraat"/>
              </a:rPr>
            </a:br>
            <a:r>
              <a:rPr lang="en-US" sz="2800" b="1" i="0" u="none" strike="noStrike" baseline="0" dirty="0">
                <a:solidFill>
                  <a:srgbClr val="0070C0"/>
                </a:solidFill>
                <a:latin typeface="OTNEJMQuadraat"/>
              </a:rPr>
              <a:t>Disease in Patients with Type 2 Diabetes</a:t>
            </a:r>
            <a:endParaRPr lang="en-IN" sz="28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19BEA-E9FF-0CB0-6610-764030285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813" y="3494015"/>
            <a:ext cx="5274928" cy="1632665"/>
          </a:xfrm>
        </p:spPr>
        <p:txBody>
          <a:bodyPr>
            <a:normAutofit fontScale="250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sz="6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VIth</a:t>
            </a:r>
            <a:r>
              <a:rPr lang="en-IN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unit,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CHIEF.PROF.</a:t>
            </a:r>
            <a:r>
              <a:rPr lang="en-I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DR.S.PEER MOHAMED M.D,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 PROF  </a:t>
            </a:r>
            <a:r>
              <a:rPr lang="en-I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DR.M.SATHEESHKUMAR M.D,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DR.C.VIGNESH M.D,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DR.V.P.PRIYA M.D.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364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0EB5-A9AD-968C-8267-343C109D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773A98-3934-0512-A482-CCD072169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30" b="50023"/>
          <a:stretch/>
        </p:blipFill>
        <p:spPr>
          <a:xfrm>
            <a:off x="1459684" y="429902"/>
            <a:ext cx="8665827" cy="5998196"/>
          </a:xfrm>
        </p:spPr>
      </p:pic>
    </p:spTree>
    <p:extLst>
      <p:ext uri="{BB962C8B-B14F-4D97-AF65-F5344CB8AC3E}">
        <p14:creationId xmlns:p14="http://schemas.microsoft.com/office/powerpoint/2010/main" val="63277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5802-91E9-3ADF-1EDD-0D0DB68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AB22FE-5B2C-2F20-39D9-532EB2684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36" r="14718" b="38076"/>
          <a:stretch/>
        </p:blipFill>
        <p:spPr>
          <a:xfrm rot="5400000">
            <a:off x="3138878" y="-1640747"/>
            <a:ext cx="5914239" cy="10202411"/>
          </a:xfrm>
        </p:spPr>
      </p:pic>
    </p:spTree>
    <p:extLst>
      <p:ext uri="{BB962C8B-B14F-4D97-AF65-F5344CB8AC3E}">
        <p14:creationId xmlns:p14="http://schemas.microsoft.com/office/powerpoint/2010/main" val="255823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08FD-46C8-A1CD-6A5F-43C1C9B4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" y="256701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OUTCOME COMPARISON :-</a:t>
            </a:r>
            <a:endParaRPr lang="en-IN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4F114B-530C-6A78-C3C4-9028E3CC3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47111"/>
              </p:ext>
            </p:extLst>
          </p:nvPr>
        </p:nvGraphicFramePr>
        <p:xfrm>
          <a:off x="771788" y="1628301"/>
          <a:ext cx="10712741" cy="470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582">
                  <a:extLst>
                    <a:ext uri="{9D8B030D-6E8A-4147-A177-3AD203B41FA5}">
                      <a16:colId xmlns:a16="http://schemas.microsoft.com/office/drawing/2014/main" val="1667659677"/>
                    </a:ext>
                  </a:extLst>
                </a:gridCol>
                <a:gridCol w="5302606">
                  <a:extLst>
                    <a:ext uri="{9D8B030D-6E8A-4147-A177-3AD203B41FA5}">
                      <a16:colId xmlns:a16="http://schemas.microsoft.com/office/drawing/2014/main" val="236332892"/>
                    </a:ext>
                  </a:extLst>
                </a:gridCol>
                <a:gridCol w="2298584">
                  <a:extLst>
                    <a:ext uri="{9D8B030D-6E8A-4147-A177-3AD203B41FA5}">
                      <a16:colId xmlns:a16="http://schemas.microsoft.com/office/drawing/2014/main" val="2154096101"/>
                    </a:ext>
                  </a:extLst>
                </a:gridCol>
                <a:gridCol w="2004969">
                  <a:extLst>
                    <a:ext uri="{9D8B030D-6E8A-4147-A177-3AD203B41FA5}">
                      <a16:colId xmlns:a16="http://schemas.microsoft.com/office/drawing/2014/main" val="2548178702"/>
                    </a:ext>
                  </a:extLst>
                </a:gridCol>
              </a:tblGrid>
              <a:tr h="58830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S.NO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outcome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semaglutide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placebo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505983"/>
                  </a:ext>
                </a:extLst>
              </a:tr>
              <a:tr h="58830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More than 50% reduction in eGFR from baseline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165 patients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213 patients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35313"/>
                  </a:ext>
                </a:extLst>
              </a:tr>
              <a:tr h="58830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Need for renal replacement therapy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87 patients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100 patients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551009"/>
                  </a:ext>
                </a:extLst>
              </a:tr>
              <a:tr h="58830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Death from CVS cause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123 deaths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169 deaths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56307"/>
                  </a:ext>
                </a:extLst>
              </a:tr>
              <a:tr h="588308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 fatal MI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 patients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patients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30567"/>
                  </a:ext>
                </a:extLst>
              </a:tr>
              <a:tr h="588308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fall in eGFR per year (ml/min/1.73m2)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24410"/>
                  </a:ext>
                </a:extLst>
              </a:tr>
              <a:tr h="588308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reduction in body weight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5.55 kg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1.45kg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525768"/>
                  </a:ext>
                </a:extLst>
              </a:tr>
              <a:tr h="588308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reduction in glycated hemoglobin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21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49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9649-A24F-B6D6-C6EC-5F8C3B24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" y="323813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Conclusion :-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E7E0A-1219-7BD1-938D-0FDB69E1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OTNEJMQuadraat"/>
              </a:rPr>
              <a:t>In this trial, </a:t>
            </a:r>
            <a:r>
              <a:rPr lang="en-US" sz="2800" b="0" i="0" u="none" strike="noStrike" baseline="0" dirty="0" err="1">
                <a:latin typeface="OTNEJMQuadraat"/>
              </a:rPr>
              <a:t>semaglutide</a:t>
            </a:r>
            <a:r>
              <a:rPr lang="en-US" sz="2800" b="0" i="0" u="none" strike="noStrike" baseline="0" dirty="0">
                <a:latin typeface="OTNEJMQuadraat"/>
              </a:rPr>
              <a:t>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OTNEJMQuadraat"/>
              </a:rPr>
              <a:t>reduced the risk </a:t>
            </a:r>
            <a:r>
              <a:rPr lang="en-US" sz="2800" b="0" i="0" u="none" strike="noStrike" baseline="0" dirty="0">
                <a:latin typeface="OTNEJMQuadraat"/>
              </a:rPr>
              <a:t>of clinically important kidney outcomes, major cardiovascular events, and death from any cause in participants with type 2 diabetes and chronic kidney </a:t>
            </a:r>
            <a:r>
              <a:rPr lang="en-IN" sz="2800" b="0" i="0" u="none" strike="noStrike" baseline="0" dirty="0">
                <a:latin typeface="OTNEJMQuadraat"/>
              </a:rPr>
              <a:t>disease.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25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AAC9-87DD-D2E1-D299-7A19ED87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70" y="466426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Safety :-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E301-7DB1-2E3B-7D5D-64444677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44" y="1661020"/>
            <a:ext cx="10244356" cy="437402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Fewer participants in </a:t>
            </a:r>
            <a:r>
              <a:rPr lang="en-US" sz="2200" dirty="0" err="1"/>
              <a:t>Semaglutide</a:t>
            </a:r>
            <a:r>
              <a:rPr lang="en-US" sz="2200" dirty="0"/>
              <a:t> group reported to have</a:t>
            </a:r>
          </a:p>
          <a:p>
            <a:r>
              <a:rPr lang="en-US" sz="2200" dirty="0"/>
              <a:t>eye disorders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blurring of vision,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worsening of diabetic retinopathy </a:t>
            </a:r>
            <a:r>
              <a:rPr lang="en-US" sz="2200" dirty="0"/>
              <a:t>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 macular complication.</a:t>
            </a:r>
          </a:p>
          <a:p>
            <a:r>
              <a:rPr lang="en-US" sz="2200" dirty="0"/>
              <a:t>Permanent discontinuation of </a:t>
            </a:r>
            <a:r>
              <a:rPr lang="en-US" sz="2200" dirty="0" err="1"/>
              <a:t>semaglutide</a:t>
            </a:r>
            <a:r>
              <a:rPr lang="en-US" sz="2200" dirty="0"/>
              <a:t> mainly due </a:t>
            </a:r>
            <a:r>
              <a:rPr lang="en-US" sz="2200" b="1" dirty="0">
                <a:solidFill>
                  <a:srgbClr val="FF0000"/>
                </a:solidFill>
              </a:rPr>
              <a:t>to GIT disorders</a:t>
            </a:r>
            <a:r>
              <a:rPr lang="en-US" sz="2200" dirty="0"/>
              <a:t>:-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abdomen pain,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Nausea &amp; vomiting.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Pancreatitis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Gall bladder disease.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038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6BD1-5E45-F917-A547-6FBCEA1A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04" y="390925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Limitation :-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FA55-DF9D-76C0-458B-80C82DD7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400" b="0" i="0" u="none" strike="noStrike" baseline="0" dirty="0" err="1">
                <a:latin typeface="OTNEJMQuadraat"/>
              </a:rPr>
              <a:t>Semaglutide</a:t>
            </a:r>
            <a:r>
              <a:rPr lang="en-IN" sz="2400" b="0" i="0" u="none" strike="noStrike" baseline="0" dirty="0">
                <a:latin typeface="OTNEJMQuadraat"/>
              </a:rPr>
              <a:t> or placebo was </a:t>
            </a:r>
            <a:r>
              <a:rPr lang="en-US" sz="2400" b="0" i="0" u="none" strike="noStrike" baseline="0" dirty="0">
                <a:latin typeface="OTNEJMQuadraat"/>
              </a:rPr>
              <a:t>permanently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OTNEJMQuadraat"/>
              </a:rPr>
              <a:t>discontinued by 26% of participants  </a:t>
            </a:r>
            <a:r>
              <a:rPr lang="en-US" sz="2400" b="0" i="0" u="none" strike="noStrike" baseline="0" dirty="0">
                <a:latin typeface="OTNEJMQuadraat"/>
              </a:rPr>
              <a:t>during the trial, with adherence to the trial regimen averaging 89% of the planned time during </a:t>
            </a:r>
            <a:r>
              <a:rPr lang="en-IN" sz="2400" b="0" i="0" u="none" strike="noStrike" baseline="0" dirty="0">
                <a:latin typeface="OTNEJMQuadraat"/>
              </a:rPr>
              <a:t>the trial period.</a:t>
            </a:r>
            <a:endParaRPr lang="en-US" sz="2400" b="0" i="0" u="none" strike="noStrike" baseline="0" dirty="0">
              <a:latin typeface="OTNEJMQuadraat"/>
            </a:endParaRPr>
          </a:p>
          <a:p>
            <a:pPr algn="l"/>
            <a:r>
              <a:rPr lang="en-US" sz="2400" b="0" i="0" u="none" strike="noStrike" baseline="0" dirty="0">
                <a:latin typeface="OTNEJMQuadraat"/>
              </a:rPr>
              <a:t>Adverse events leading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OTNEJMQuadraat"/>
              </a:rPr>
              <a:t>permanent</a:t>
            </a:r>
            <a:r>
              <a:rPr lang="en-US" sz="2400" b="0" i="0" u="none" strike="noStrike" baseline="0" dirty="0">
                <a:latin typeface="OTNEJMQuadraat"/>
              </a:rPr>
              <a:t> discontinuation were more common in the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OTNEJMQuadraat"/>
              </a:rPr>
              <a:t>semaglutide</a:t>
            </a:r>
            <a:r>
              <a:rPr lang="en-US" sz="2400" b="0" i="0" u="none" strike="noStrike" baseline="0" dirty="0">
                <a:latin typeface="OTNEJMQuadraat"/>
              </a:rPr>
              <a:t> group than in the placebo group, mainly because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OTNEJMQuadraat"/>
              </a:rPr>
              <a:t>GIT disorders </a:t>
            </a:r>
            <a:r>
              <a:rPr lang="en-IN" sz="2400" b="0" i="0" u="none" strike="noStrike" baseline="0" dirty="0">
                <a:latin typeface="OTNEJMQuadraat"/>
              </a:rPr>
              <a:t>(79 [4.5%] vs 20 [1.1%]).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3766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E614-8368-162B-F3C1-5BC10AF7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77" y="2211336"/>
            <a:ext cx="10058400" cy="1371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70C0"/>
                </a:solidFill>
              </a:rPr>
              <a:t>THANK YOU.</a:t>
            </a:r>
            <a:endParaRPr lang="en-IN" sz="8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29A3-F17E-7A94-4DE4-0C0EAC6D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57" y="3894173"/>
            <a:ext cx="7652158" cy="1899268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62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7136-C3AE-3901-4F76-D1FFD5B9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68" y="642593"/>
            <a:ext cx="10110132" cy="12281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PUBLISHED ON – MAY 24, 2024</a:t>
            </a:r>
            <a:r>
              <a:rPr lang="en-US" sz="3600" dirty="0"/>
              <a:t>.</a:t>
            </a:r>
            <a:endParaRPr lang="en-IN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EB5F9-D93E-5D2A-A408-E8C0CFAB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871" y="1870744"/>
            <a:ext cx="8700329" cy="41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4283-18A5-D664-76A8-1ECB4BBB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60" y="69712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IN" sz="5300" b="1" i="0" u="none" strike="noStrike" baseline="0" dirty="0">
                <a:solidFill>
                  <a:srgbClr val="0070C0"/>
                </a:solidFill>
                <a:latin typeface="OTNEJMScalaSansSmallLFCap-Bold"/>
              </a:rPr>
              <a:t>BACKGROUND :-</a:t>
            </a:r>
            <a:br>
              <a:rPr lang="en-IN" sz="4800" b="1" i="0" u="none" strike="noStrike" baseline="0" dirty="0">
                <a:solidFill>
                  <a:srgbClr val="FF0000"/>
                </a:solidFill>
                <a:latin typeface="OTNEJMScalaSansSmallLFCap-Bold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5609-6225-E2E6-1596-9EB13B3B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2393"/>
            <a:ext cx="10058400" cy="3931920"/>
          </a:xfrm>
        </p:spPr>
        <p:txBody>
          <a:bodyPr/>
          <a:lstStyle/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type 2 diabetes and chronic kidney disease are at high risk for kidney failure, cardiovascular events, and death. </a:t>
            </a:r>
          </a:p>
          <a:p>
            <a:pPr algn="l"/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 like receptor -1 (GLP-1) Agonist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treatment with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mitigate these risks is the background of the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9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A3AB-2CC1-C647-94C0-ECD5FD31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26" y="474814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METHOD OF STUDY :-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13E8-D330-F192-5F53-41304148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0448"/>
            <a:ext cx="10058400" cy="39319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(28 countries at 387 sites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blind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,  placebo controlled trial.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participants –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– 1767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in placebo group – 1766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up –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yrs.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age –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66.6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eGFR –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minute / 1.73 m2 of BSA.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6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764EB-A77A-88C3-0A02-CF726989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27" y="255865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INCLUSION CRITERIA :-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A07D-B83C-7D0C-31DD-209F904E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400962"/>
            <a:ext cx="10277912" cy="423979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 DM patient with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glycated hemoglobin less than 10%.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glomerular filtration rate [eGFR] of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to 75 ml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minute / 1.73 m2 of BSA.</a:t>
            </a:r>
          </a:p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urinary albumin-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to-creatinine ratio (with albumin measured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milligrams and creatinine measured in grams) of greater than 300 and less than 5000 if the </a:t>
            </a:r>
            <a:r>
              <a:rPr lang="it-IT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was 50 – 75 ml /minute/ 1.73 m2.</a:t>
            </a:r>
          </a:p>
          <a:p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urinary albumin-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to-creatinine ratio (with albumin measured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milligrams and creatinine measured in grams) of greater than 100 and less than 5000 if the </a:t>
            </a:r>
            <a:r>
              <a:rPr lang="it-IT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was 25 – 50 ml /minute/ 1.73 m2.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Irrespective of RAS inhibitor medication.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SGLT2 inhibitors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mineralocorticoid-receptor antagonists </a:t>
            </a:r>
            <a:r>
              <a:rPr lang="en-IN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(MRAs) </a:t>
            </a:r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permitted.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3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98B4-5C5B-08D1-CAB6-A9B7E4D5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EXCLUSION CRITERIA :-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082B7-ED30-4172-A299-9C36A5E07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 DM patient with glycated hemoglobin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10%.</a:t>
            </a: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glomerular filtration rate [eGFR]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25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/ minute / 1.73 m2 of BSA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516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7FE6-BB72-9353-E86B-2471CDC2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37" y="399314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TRIAL PROCEDURES :-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97AAB-31E5-33FE-3419-A9872B53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1702965"/>
            <a:ext cx="10294690" cy="4332075"/>
          </a:xfrm>
        </p:spPr>
        <p:txBody>
          <a:bodyPr/>
          <a:lstStyle/>
          <a:p>
            <a:pPr marL="0" indent="0" algn="l">
              <a:buNone/>
            </a:pPr>
            <a:endParaRPr lang="en-IN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 patients were randomly assigned in a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 to receive </a:t>
            </a:r>
            <a:r>
              <a:rPr lang="en-IN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IN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placebo.</a:t>
            </a:r>
          </a:p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8-week dose-escalation </a:t>
            </a:r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regimen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used, with dose escalation (as long as unacceptable side effects did not occur).</a:t>
            </a:r>
          </a:p>
          <a:p>
            <a:r>
              <a:rPr lang="en-US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Semaglutide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dose -</a:t>
            </a:r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0.25 mg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week for 4 weeks and 0.5 mg per week for another 4 weeks, followed by a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of 1.0 mg per week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unacceptable adverse effects occurred, dose-escalation intervals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extended, treatment could be paused.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4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46B8-0B38-51FD-3E39-5589716D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37" y="390925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Primary outcome :-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E193-ABD0-C269-2CBF-7BF31A3F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u="none" strike="noStrike" baseline="0" dirty="0">
                <a:latin typeface="OTNEJMScalaSansLF"/>
              </a:rPr>
              <a:t>Persistent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OTNEJMScalaSansLF"/>
              </a:rPr>
              <a:t>≥50% reduction from baseline in eGFR</a:t>
            </a:r>
          </a:p>
          <a:p>
            <a:r>
              <a:rPr lang="en-IN" sz="2800" b="0" i="0" u="none" strike="noStrike" baseline="0" dirty="0">
                <a:latin typeface="OTNEJMScalaSansLF"/>
              </a:rPr>
              <a:t>Persistent </a:t>
            </a:r>
            <a:r>
              <a:rPr lang="en-IN" sz="2800" b="0" i="0" u="none" strike="noStrike" baseline="0" dirty="0">
                <a:solidFill>
                  <a:srgbClr val="FF0000"/>
                </a:solidFill>
                <a:latin typeface="OTNEJMScalaSansLF"/>
              </a:rPr>
              <a:t>eGFR &lt;15 ml</a:t>
            </a:r>
            <a:r>
              <a:rPr lang="en-IN" sz="2800" b="0" i="0" u="none" strike="noStrike" baseline="0" dirty="0">
                <a:latin typeface="OTNEJMScalaSansLF"/>
              </a:rPr>
              <a:t>/min/1.73 m2</a:t>
            </a:r>
          </a:p>
          <a:p>
            <a:r>
              <a:rPr lang="en-IN" sz="2800" b="0" i="0" u="none" strike="noStrike" baseline="0" dirty="0">
                <a:latin typeface="OTNEJMScalaSansLF"/>
              </a:rPr>
              <a:t>Initiation of kidney-replacement therapy</a:t>
            </a:r>
            <a:endParaRPr lang="en-IN" sz="2800" dirty="0">
              <a:latin typeface="OTNEJMScalaSansLF"/>
            </a:endParaRPr>
          </a:p>
          <a:p>
            <a:r>
              <a:rPr lang="en-IN" sz="2800" b="0" i="0" u="none" strike="noStrike" baseline="0" dirty="0">
                <a:latin typeface="OTNEJMScalaSansLF"/>
              </a:rPr>
              <a:t>Death from kidney-related causes</a:t>
            </a:r>
          </a:p>
          <a:p>
            <a:r>
              <a:rPr lang="en-IN" sz="2800" b="0" i="0" u="none" strike="noStrike" baseline="0" dirty="0">
                <a:latin typeface="OTNEJMScalaSansLF"/>
              </a:rPr>
              <a:t>Death from CVS related causes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2731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3CFA-DEC1-300A-E00D-9513E3E3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27" y="407703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Secondary outcome :-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1A4D-05AF-2A7C-2640-34C2B19C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32" y="1708837"/>
            <a:ext cx="10058400" cy="3931920"/>
          </a:xfrm>
        </p:spPr>
        <p:txBody>
          <a:bodyPr>
            <a:noAutofit/>
          </a:bodyPr>
          <a:lstStyle/>
          <a:p>
            <a:r>
              <a:rPr lang="en-US" sz="2400" b="0" i="0" u="none" strike="noStrike" baseline="0" dirty="0">
                <a:latin typeface="OTNEJMScalaSansLF"/>
              </a:rPr>
              <a:t>Mean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OTNEJMScalaSansLF"/>
              </a:rPr>
              <a:t>annual rate of change in eGFR </a:t>
            </a:r>
            <a:r>
              <a:rPr lang="en-US" sz="2400" b="0" i="0" u="none" strike="noStrike" baseline="0" dirty="0">
                <a:latin typeface="OTNEJMScalaSansLF"/>
              </a:rPr>
              <a:t>— ml/min/1.73 m2</a:t>
            </a:r>
          </a:p>
          <a:p>
            <a:r>
              <a:rPr lang="en-IN" sz="2400" b="0" i="0" u="none" strike="noStrike" baseline="0" dirty="0">
                <a:latin typeface="OTNEJMScalaSansLF"/>
              </a:rPr>
              <a:t>Nonfatal myocardial infarction</a:t>
            </a:r>
            <a:endParaRPr lang="en-US" sz="2400" b="0" i="0" u="none" strike="noStrike" baseline="0" dirty="0">
              <a:latin typeface="OTNEJMScalaSansLF"/>
            </a:endParaRPr>
          </a:p>
          <a:p>
            <a:r>
              <a:rPr lang="en-IN" sz="2400" b="0" i="0" u="none" strike="noStrike" baseline="0" dirty="0">
                <a:latin typeface="OTNEJMScalaSansLF"/>
              </a:rPr>
              <a:t>Nonfatal stroke</a:t>
            </a:r>
            <a:endParaRPr lang="en-US" sz="2400" dirty="0">
              <a:latin typeface="OTNEJMScalaSansLF"/>
            </a:endParaRPr>
          </a:p>
          <a:p>
            <a:pPr algn="l"/>
            <a:r>
              <a:rPr lang="en-US" sz="2400" b="0" i="0" u="none" strike="noStrike" baseline="0" dirty="0">
                <a:latin typeface="OTNEJMScalaSansLF"/>
              </a:rPr>
              <a:t>Mean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OTNEJMScalaSansLF"/>
              </a:rPr>
              <a:t>change in glycated hemoglobin</a:t>
            </a:r>
            <a:r>
              <a:rPr lang="en-US" sz="2400" b="0" i="0" u="none" strike="noStrike" baseline="0" dirty="0">
                <a:latin typeface="OTNEJMScalaSansLF"/>
              </a:rPr>
              <a:t> level from baseline to week </a:t>
            </a:r>
            <a:r>
              <a:rPr lang="en-IN" sz="2400" b="0" i="0" u="none" strike="noStrike" baseline="0" dirty="0">
                <a:latin typeface="OTNEJMScalaSansLF"/>
              </a:rPr>
              <a:t>104.</a:t>
            </a:r>
          </a:p>
          <a:p>
            <a:pPr algn="l"/>
            <a:r>
              <a:rPr lang="en-US" sz="2400" b="0" i="0" u="none" strike="noStrike" baseline="0" dirty="0">
                <a:latin typeface="OTNEJMScalaSansLF"/>
              </a:rPr>
              <a:t>Ratio of urinary albumin-to-creatinine ratio from baseline to week 104.</a:t>
            </a:r>
            <a:endParaRPr lang="en-IN" sz="2400" b="0" i="0" u="none" strike="noStrike" baseline="0" dirty="0">
              <a:latin typeface="OTNEJMScalaSansLF"/>
            </a:endParaRPr>
          </a:p>
          <a:p>
            <a:pPr algn="l"/>
            <a:r>
              <a:rPr lang="en-US" sz="2400" b="0" i="0" u="none" strike="noStrike" baseline="0" dirty="0">
                <a:latin typeface="OTNEJMScalaSansLF"/>
              </a:rPr>
              <a:t>Mean change in systolic &amp; diastolic blood pressure from baseline to week </a:t>
            </a:r>
            <a:r>
              <a:rPr lang="en-IN" sz="2400" b="0" i="0" u="none" strike="noStrike" baseline="0" dirty="0">
                <a:latin typeface="OTNEJMScalaSansLF"/>
              </a:rPr>
              <a:t>104.</a:t>
            </a:r>
          </a:p>
          <a:p>
            <a:pPr algn="l"/>
            <a:r>
              <a:rPr lang="en-US" sz="2400" b="0" i="0" u="none" strike="noStrike" baseline="0" dirty="0">
                <a:latin typeface="OTNEJMScalaSansLF"/>
              </a:rPr>
              <a:t>Mean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OTNEJMScalaSansLF"/>
              </a:rPr>
              <a:t>change in body weight </a:t>
            </a:r>
            <a:r>
              <a:rPr lang="en-US" sz="2400" b="0" i="0" u="none" strike="noStrike" baseline="0" dirty="0">
                <a:latin typeface="OTNEJMScalaSansLF"/>
              </a:rPr>
              <a:t>from baseline to week 104.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0488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137</TotalTime>
  <Words>793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Candara</vt:lpstr>
      <vt:lpstr>Garamond</vt:lpstr>
      <vt:lpstr>OTNEJMQuadraat</vt:lpstr>
      <vt:lpstr>OTNEJMScalaSansLF</vt:lpstr>
      <vt:lpstr>OTNEJMScalaSansSmallLFCap-Bold</vt:lpstr>
      <vt:lpstr>Times New Roman</vt:lpstr>
      <vt:lpstr>Savon</vt:lpstr>
      <vt:lpstr>Effects of Semaglutide on Chronic Kidney Disease in Patients with Type 2 Diabetes</vt:lpstr>
      <vt:lpstr>PUBLISHED ON – MAY 24, 2024.</vt:lpstr>
      <vt:lpstr>BACKGROUND :- </vt:lpstr>
      <vt:lpstr>METHOD OF STUDY :-</vt:lpstr>
      <vt:lpstr>INCLUSION CRITERIA :-</vt:lpstr>
      <vt:lpstr>EXCLUSION CRITERIA :-</vt:lpstr>
      <vt:lpstr>TRIAL PROCEDURES :-</vt:lpstr>
      <vt:lpstr>Primary outcome :-</vt:lpstr>
      <vt:lpstr>Secondary outcome :-</vt:lpstr>
      <vt:lpstr>PowerPoint Presentation</vt:lpstr>
      <vt:lpstr>PowerPoint Presentation</vt:lpstr>
      <vt:lpstr>OUTCOME COMPARISON :-</vt:lpstr>
      <vt:lpstr>Conclusion :-</vt:lpstr>
      <vt:lpstr>Safety :-</vt:lpstr>
      <vt:lpstr>Limitation :-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Manoj Prabhu</dc:creator>
  <cp:lastModifiedBy>Manoj Prabhu</cp:lastModifiedBy>
  <cp:revision>4</cp:revision>
  <dcterms:created xsi:type="dcterms:W3CDTF">2024-06-28T21:04:41Z</dcterms:created>
  <dcterms:modified xsi:type="dcterms:W3CDTF">2024-06-28T23:22:41Z</dcterms:modified>
</cp:coreProperties>
</file>