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94" r:id="rId7"/>
    <p:sldId id="261" r:id="rId8"/>
    <p:sldId id="272" r:id="rId9"/>
    <p:sldId id="262" r:id="rId10"/>
    <p:sldId id="263" r:id="rId11"/>
    <p:sldId id="264" r:id="rId12"/>
    <p:sldId id="265" r:id="rId13"/>
    <p:sldId id="273" r:id="rId14"/>
    <p:sldId id="266" r:id="rId15"/>
    <p:sldId id="267" r:id="rId16"/>
    <p:sldId id="274" r:id="rId17"/>
    <p:sldId id="275" r:id="rId18"/>
    <p:sldId id="284" r:id="rId19"/>
    <p:sldId id="285" r:id="rId20"/>
    <p:sldId id="277" r:id="rId21"/>
    <p:sldId id="276" r:id="rId22"/>
    <p:sldId id="278" r:id="rId23"/>
    <p:sldId id="279" r:id="rId24"/>
    <p:sldId id="286" r:id="rId25"/>
    <p:sldId id="281" r:id="rId26"/>
    <p:sldId id="287" r:id="rId27"/>
    <p:sldId id="288" r:id="rId28"/>
    <p:sldId id="269" r:id="rId29"/>
    <p:sldId id="289" r:id="rId30"/>
    <p:sldId id="290" r:id="rId31"/>
    <p:sldId id="292" r:id="rId32"/>
    <p:sldId id="268" r:id="rId33"/>
    <p:sldId id="291" r:id="rId34"/>
    <p:sldId id="280" r:id="rId35"/>
    <p:sldId id="295" r:id="rId36"/>
    <p:sldId id="283" r:id="rId37"/>
    <p:sldId id="28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733-2B1C-40FA-ADAE-7FEAD88B1FA2}" type="datetimeFigureOut">
              <a:rPr lang="en-US" smtClean="0"/>
              <a:pPr/>
              <a:t>9/11/2024</a:t>
            </a:fld>
            <a:endParaRPr lang="en-IN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2DC8FAF-E9F5-4635-8C09-957BABFD3C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733-2B1C-40FA-ADAE-7FEAD88B1FA2}" type="datetimeFigureOut">
              <a:rPr lang="en-US" smtClean="0"/>
              <a:pPr/>
              <a:t>9/11/2024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8FAF-E9F5-4635-8C09-957BABFD3C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733-2B1C-40FA-ADAE-7FEAD88B1FA2}" type="datetimeFigureOut">
              <a:rPr lang="en-US" smtClean="0"/>
              <a:pPr/>
              <a:t>9/11/2024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8FAF-E9F5-4635-8C09-957BABFD3C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733-2B1C-40FA-ADAE-7FEAD88B1FA2}" type="datetimeFigureOut">
              <a:rPr lang="en-US" smtClean="0"/>
              <a:pPr/>
              <a:t>9/11/2024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I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2DC8FAF-E9F5-4635-8C09-957BABFD3C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733-2B1C-40FA-ADAE-7FEAD88B1FA2}" type="datetimeFigureOut">
              <a:rPr lang="en-US" smtClean="0"/>
              <a:pPr/>
              <a:t>9/11/2024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8FAF-E9F5-4635-8C09-957BABFD3C99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733-2B1C-40FA-ADAE-7FEAD88B1FA2}" type="datetimeFigureOut">
              <a:rPr lang="en-US" smtClean="0"/>
              <a:pPr/>
              <a:t>9/11/2024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8FAF-E9F5-4635-8C09-957BABFD3C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733-2B1C-40FA-ADAE-7FEAD88B1FA2}" type="datetimeFigureOut">
              <a:rPr lang="en-US" smtClean="0"/>
              <a:pPr/>
              <a:t>9/11/2024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2DC8FAF-E9F5-4635-8C09-957BABFD3C99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733-2B1C-40FA-ADAE-7FEAD88B1FA2}" type="datetimeFigureOut">
              <a:rPr lang="en-US" smtClean="0"/>
              <a:pPr/>
              <a:t>9/11/2024</a:t>
            </a:fld>
            <a:endParaRPr lang="en-IN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8FAF-E9F5-4635-8C09-957BABFD3C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733-2B1C-40FA-ADAE-7FEAD88B1FA2}" type="datetimeFigureOut">
              <a:rPr lang="en-US" smtClean="0"/>
              <a:pPr/>
              <a:t>9/11/2024</a:t>
            </a:fld>
            <a:endParaRPr lang="en-IN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8FAF-E9F5-4635-8C09-957BABFD3C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733-2B1C-40FA-ADAE-7FEAD88B1FA2}" type="datetimeFigureOut">
              <a:rPr lang="en-US" smtClean="0"/>
              <a:pPr/>
              <a:t>9/11/2024</a:t>
            </a:fld>
            <a:endParaRPr lang="en-IN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8FAF-E9F5-4635-8C09-957BABFD3C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733-2B1C-40FA-ADAE-7FEAD88B1FA2}" type="datetimeFigureOut">
              <a:rPr lang="en-US" smtClean="0"/>
              <a:pPr/>
              <a:t>9/11/2024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8FAF-E9F5-4635-8C09-957BABFD3C99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7258733-2B1C-40FA-ADAE-7FEAD88B1FA2}" type="datetimeFigureOut">
              <a:rPr lang="en-US" smtClean="0"/>
              <a:pPr/>
              <a:t>9/11/2024</a:t>
            </a:fld>
            <a:endParaRPr lang="en-IN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DC8FAF-E9F5-4635-8C09-957BABFD3C99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6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6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6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Grp="1"/>
          </p:cNvSpPr>
          <p:nvPr>
            <p:ph type="ctrTitle"/>
          </p:nvPr>
        </p:nvSpPr>
        <p:spPr>
          <a:xfrm>
            <a:off x="2500298" y="2428868"/>
            <a:ext cx="6072230" cy="19288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00000"/>
              </a:lnSpc>
            </a:pPr>
            <a:r>
              <a:rPr lang="en-AU" altLang="en-US" sz="2000" b="1" dirty="0"/>
              <a:t>BY IMCU </a:t>
            </a:r>
            <a:br>
              <a:rPr lang="en-AU" altLang="en-US" sz="2000" b="1" dirty="0"/>
            </a:br>
            <a:r>
              <a:rPr lang="en-AU" altLang="en-US" sz="2000" b="1" dirty="0" err="1"/>
              <a:t>hod</a:t>
            </a:r>
            <a:r>
              <a:rPr lang="en-AU" altLang="en-US" sz="2000" b="1" dirty="0"/>
              <a:t> &amp; CHIEF  </a:t>
            </a:r>
            <a:r>
              <a:rPr lang="en-AU" altLang="en-US" sz="2000" b="1" dirty="0" err="1"/>
              <a:t>prof</a:t>
            </a:r>
            <a:r>
              <a:rPr lang="en-AU" altLang="en-US" sz="2000" b="1" dirty="0"/>
              <a:t>: DR. </a:t>
            </a:r>
            <a:r>
              <a:rPr lang="en-IN" altLang="en-US" sz="2000" b="1" dirty="0"/>
              <a:t>M.</a:t>
            </a:r>
            <a:r>
              <a:rPr lang="en-AU" altLang="en-US" sz="2000" b="1" dirty="0"/>
              <a:t>NATARAJAN MD</a:t>
            </a:r>
          </a:p>
          <a:p>
            <a:r>
              <a:rPr lang="en-AU" altLang="en-US" sz="2000" b="1" dirty="0"/>
              <a:t>             chief  </a:t>
            </a:r>
            <a:r>
              <a:rPr lang="en-AU" altLang="en-US" sz="2000" b="1" dirty="0" err="1"/>
              <a:t>prof</a:t>
            </a:r>
            <a:r>
              <a:rPr lang="en-AU" altLang="en-US" sz="2000" b="1" dirty="0"/>
              <a:t>: DR. ALAGUVENKATESAN MD</a:t>
            </a:r>
            <a:br>
              <a:rPr lang="en-AU" altLang="en-US" sz="2000" b="1" dirty="0"/>
            </a:br>
            <a:endParaRPr lang="en-AU" altLang="en-US" sz="2000" b="1" dirty="0"/>
          </a:p>
          <a:p>
            <a:pPr algn="l">
              <a:lnSpc>
                <a:spcPct val="100000"/>
              </a:lnSpc>
            </a:pPr>
            <a:r>
              <a:rPr lang="en-AU" altLang="en-US" sz="2000" b="1" dirty="0"/>
              <a:t>         ASST PROF : DR. </a:t>
            </a:r>
            <a:r>
              <a:rPr lang="en-AU" altLang="en-US" sz="2000" b="1" dirty="0" err="1"/>
              <a:t>V.PALANiKUMARan</a:t>
            </a:r>
            <a:r>
              <a:rPr lang="en-AU" altLang="en-US" sz="2000" b="1" dirty="0"/>
              <a:t> MD D.DIAB</a:t>
            </a:r>
          </a:p>
          <a:p>
            <a:pPr>
              <a:lnSpc>
                <a:spcPct val="100000"/>
              </a:lnSpc>
            </a:pPr>
            <a:br>
              <a:rPr lang="en-AU" altLang="en-US" sz="2000" b="1" dirty="0"/>
            </a:br>
            <a:r>
              <a:rPr lang="en-AU" altLang="en-US" sz="2000" b="1" dirty="0"/>
              <a:t>PRESENTOR: </a:t>
            </a:r>
            <a:r>
              <a:rPr lang="en-AU" altLang="en-US" sz="2000" b="1" dirty="0" err="1"/>
              <a:t>DR.t.m.JEYaLAKSHMI</a:t>
            </a:r>
            <a:r>
              <a:rPr lang="en-AU" altLang="en-US" sz="2000" b="1" dirty="0"/>
              <a:t> </a:t>
            </a:r>
            <a:r>
              <a:rPr lang="en-AU" altLang="en-US" sz="2400" b="1" dirty="0"/>
              <a:t> </a:t>
            </a:r>
            <a:br>
              <a:rPr lang="en-AU" altLang="en-US" sz="2400" b="1" dirty="0"/>
            </a:br>
            <a:r>
              <a:rPr lang="en-AU" altLang="en-US" sz="2400" b="1" dirty="0"/>
              <a:t>                         </a:t>
            </a:r>
            <a:r>
              <a:rPr lang="en-AU" altLang="en-US" sz="2000" b="1" dirty="0"/>
              <a:t>(2</a:t>
            </a:r>
            <a:r>
              <a:rPr lang="en-AU" altLang="en-US" sz="2000" b="1" baseline="30000" dirty="0"/>
              <a:t>nd</a:t>
            </a:r>
            <a:r>
              <a:rPr lang="en-AU" altLang="en-US" sz="2000" b="1" dirty="0"/>
              <a:t> yr pg )                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85852" y="428604"/>
            <a:ext cx="6572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AU" altLang="en-US" sz="2800" b="1" dirty="0"/>
              <a:t>ZOSTER’S BAD TOUCH</a:t>
            </a:r>
            <a:r>
              <a:rPr lang="en-AU" altLang="en-US" sz="2800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" name="Picture 5" descr="WhatsApp Image 2024-09-10 at 10.35.34 P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568" y="4929198"/>
            <a:ext cx="2371344" cy="18907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SYSTEMIC EXAMINATION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CNS</a:t>
            </a:r>
            <a:r>
              <a:rPr lang="en-IN" dirty="0"/>
              <a:t>:  Patient is irritable, partially obeying oral commands</a:t>
            </a:r>
          </a:p>
          <a:p>
            <a:pPr>
              <a:buNone/>
            </a:pPr>
            <a:r>
              <a:rPr lang="en-US" dirty="0"/>
              <a:t>          responds to painful stimuli</a:t>
            </a:r>
          </a:p>
          <a:p>
            <a:pPr>
              <a:buNone/>
            </a:pPr>
            <a:r>
              <a:rPr lang="en-US" dirty="0"/>
              <a:t>          bilateral pupil 2.5mmRTL, B/L EOM – normal</a:t>
            </a:r>
          </a:p>
          <a:p>
            <a:pPr>
              <a:buNone/>
            </a:pPr>
            <a:r>
              <a:rPr lang="en-US" dirty="0"/>
              <a:t>          no </a:t>
            </a:r>
            <a:r>
              <a:rPr lang="en-US" dirty="0" err="1"/>
              <a:t>nystagmus</a:t>
            </a:r>
            <a:endParaRPr lang="en-US" dirty="0"/>
          </a:p>
          <a:p>
            <a:pPr>
              <a:buNone/>
            </a:pPr>
            <a:r>
              <a:rPr lang="en-US" dirty="0"/>
              <a:t>          No neck stiffness</a:t>
            </a:r>
          </a:p>
          <a:p>
            <a:pPr>
              <a:buNone/>
            </a:pPr>
            <a:r>
              <a:rPr lang="en-US" dirty="0"/>
              <a:t>   B/L corneal reflex present </a:t>
            </a:r>
          </a:p>
          <a:p>
            <a:pPr>
              <a:buNone/>
            </a:pPr>
            <a:r>
              <a:rPr lang="en-US" dirty="0"/>
              <a:t>   B/L </a:t>
            </a:r>
            <a:r>
              <a:rPr lang="en-US" dirty="0" err="1"/>
              <a:t>fundus</a:t>
            </a:r>
            <a:r>
              <a:rPr lang="en-US" dirty="0"/>
              <a:t> examination – normal </a:t>
            </a:r>
          </a:p>
          <a:p>
            <a:pPr>
              <a:buNone/>
            </a:pPr>
            <a:r>
              <a:rPr lang="en-US" dirty="0"/>
              <a:t>  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Cns</a:t>
            </a:r>
            <a:r>
              <a:rPr lang="en-US" dirty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56435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Motor system</a:t>
            </a:r>
            <a:r>
              <a:rPr lang="en-IN" dirty="0"/>
              <a:t>:  power could not be </a:t>
            </a:r>
            <a:r>
              <a:rPr lang="en-IN" dirty="0" err="1"/>
              <a:t>elicted</a:t>
            </a:r>
            <a:r>
              <a:rPr lang="en-IN" dirty="0"/>
              <a:t> </a:t>
            </a:r>
          </a:p>
          <a:p>
            <a:pPr>
              <a:buNone/>
            </a:pPr>
            <a:r>
              <a:rPr lang="en-US" dirty="0"/>
              <a:t>    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Bilateral plantar flexor</a:t>
            </a:r>
          </a:p>
          <a:p>
            <a:pPr>
              <a:buNone/>
            </a:pPr>
            <a:r>
              <a:rPr lang="en-US" dirty="0" err="1"/>
              <a:t>Kernig</a:t>
            </a:r>
            <a:r>
              <a:rPr lang="en-US" dirty="0"/>
              <a:t>  and </a:t>
            </a:r>
            <a:r>
              <a:rPr lang="en-US" dirty="0" err="1"/>
              <a:t>Brudzinski</a:t>
            </a:r>
            <a:r>
              <a:rPr lang="en-US" dirty="0"/>
              <a:t> sign negative 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28729" y="2000240"/>
          <a:ext cx="6191271" cy="135732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63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3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3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5318">
                <a:tc>
                  <a:txBody>
                    <a:bodyPr/>
                    <a:lstStyle/>
                    <a:p>
                      <a:r>
                        <a:rPr lang="en-US" dirty="0"/>
                        <a:t>Tone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right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left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Upper limb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normal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normal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Lower limb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normal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normal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357290" y="3786189"/>
          <a:ext cx="6357981" cy="145447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19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93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93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4824">
                <a:tc>
                  <a:txBody>
                    <a:bodyPr/>
                    <a:lstStyle/>
                    <a:p>
                      <a:r>
                        <a:rPr lang="en-US" dirty="0"/>
                        <a:t>DTR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RIGHT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LEFT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82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Upper limb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82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Lower limb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system examination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CVS – s1, s2 heard. Apical impulse felt at right 5</a:t>
            </a:r>
            <a:r>
              <a:rPr lang="en-US" baseline="30000" dirty="0"/>
              <a:t>th</a:t>
            </a:r>
            <a:r>
              <a:rPr lang="en-US" dirty="0"/>
              <a:t>  ICS, No murmur heard</a:t>
            </a:r>
          </a:p>
          <a:p>
            <a:r>
              <a:rPr lang="en-US" dirty="0"/>
              <a:t>RS- bilateral AE present, No added sound</a:t>
            </a:r>
          </a:p>
          <a:p>
            <a:r>
              <a:rPr lang="en-US" dirty="0"/>
              <a:t>P/A -  soft, non tender, BS heard, lower edge of liver palpable in left </a:t>
            </a:r>
            <a:r>
              <a:rPr lang="en-US" dirty="0" err="1"/>
              <a:t>hypochondrial</a:t>
            </a:r>
            <a:r>
              <a:rPr lang="en-US" dirty="0"/>
              <a:t> region</a:t>
            </a:r>
          </a:p>
          <a:p>
            <a:pPr>
              <a:buNone/>
            </a:pPr>
            <a:r>
              <a:rPr lang="en-US" dirty="0"/>
              <a:t>  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investigationS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4282" y="1142984"/>
          <a:ext cx="86868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7185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29/8/24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30/8/24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185">
                <a:tc>
                  <a:txBody>
                    <a:bodyPr/>
                    <a:lstStyle/>
                    <a:p>
                      <a:r>
                        <a:rPr lang="en-US" dirty="0"/>
                        <a:t>TC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18,100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11,000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185">
                <a:tc>
                  <a:txBody>
                    <a:bodyPr/>
                    <a:lstStyle/>
                    <a:p>
                      <a:r>
                        <a:rPr lang="en-US" dirty="0"/>
                        <a:t>DC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90.9/5.3/3.8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89.9/6.7/3.4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185">
                <a:tc>
                  <a:txBody>
                    <a:bodyPr/>
                    <a:lstStyle/>
                    <a:p>
                      <a:r>
                        <a:rPr lang="en-US" dirty="0"/>
                        <a:t>HB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185">
                <a:tc>
                  <a:txBody>
                    <a:bodyPr/>
                    <a:lstStyle/>
                    <a:p>
                      <a:r>
                        <a:rPr lang="en-US" dirty="0"/>
                        <a:t>PLATELET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2,47,000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2,48,000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185">
                <a:tc>
                  <a:txBody>
                    <a:bodyPr/>
                    <a:lstStyle/>
                    <a:p>
                      <a:r>
                        <a:rPr lang="en-US" dirty="0"/>
                        <a:t>UREA/CR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22/1.0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17/1.0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7185">
                <a:tc>
                  <a:txBody>
                    <a:bodyPr/>
                    <a:lstStyle/>
                    <a:p>
                      <a:r>
                        <a:rPr lang="en-US" dirty="0"/>
                        <a:t>TB/DB/IB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0.8/0.3/0.5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7185">
                <a:tc>
                  <a:txBody>
                    <a:bodyPr/>
                    <a:lstStyle/>
                    <a:p>
                      <a:r>
                        <a:rPr lang="en-US" dirty="0"/>
                        <a:t>OT/PT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13/16/60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7185">
                <a:tc>
                  <a:txBody>
                    <a:bodyPr/>
                    <a:lstStyle/>
                    <a:p>
                      <a:r>
                        <a:rPr lang="en-US" dirty="0"/>
                        <a:t>RBS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7185">
                <a:tc>
                  <a:txBody>
                    <a:bodyPr/>
                    <a:lstStyle/>
                    <a:p>
                      <a:r>
                        <a:rPr lang="en-US" dirty="0"/>
                        <a:t>NA/K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130/3.5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135/3.5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00034" y="5143511"/>
          <a:ext cx="4071966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2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9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3662">
                <a:tc>
                  <a:txBody>
                    <a:bodyPr/>
                    <a:lstStyle/>
                    <a:p>
                      <a:r>
                        <a:rPr lang="en-US" dirty="0"/>
                        <a:t>VCTC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NONREACTIVE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262">
                <a:tc>
                  <a:txBody>
                    <a:bodyPr/>
                    <a:lstStyle/>
                    <a:p>
                      <a:r>
                        <a:rPr lang="en-US" dirty="0"/>
                        <a:t>VM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NEGATIVE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262">
                <a:tc>
                  <a:txBody>
                    <a:bodyPr/>
                    <a:lstStyle/>
                    <a:p>
                      <a:r>
                        <a:rPr lang="en-US" dirty="0"/>
                        <a:t>VDRL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NONREACTIVE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262">
                <a:tc>
                  <a:txBody>
                    <a:bodyPr/>
                    <a:lstStyle/>
                    <a:p>
                      <a:r>
                        <a:rPr lang="en-US" dirty="0"/>
                        <a:t>TSH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EUTHYROID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929190" y="5000635"/>
          <a:ext cx="3500462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0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0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752">
                <a:tc>
                  <a:txBody>
                    <a:bodyPr/>
                    <a:lstStyle/>
                    <a:p>
                      <a:r>
                        <a:rPr lang="en-US" dirty="0"/>
                        <a:t>ESR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30mmhr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r>
                        <a:rPr lang="en-US" dirty="0"/>
                        <a:t>QCRP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40mg/dl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r>
                        <a:rPr lang="en-US" dirty="0" err="1"/>
                        <a:t>S.Protein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6.4g/dl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r>
                        <a:rPr lang="en-US" dirty="0"/>
                        <a:t>Albumin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3.6g/dl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r>
                        <a:rPr lang="en-US" dirty="0"/>
                        <a:t>Globulin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2.8g/dl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Neuromedicine</a:t>
            </a:r>
            <a:r>
              <a:rPr lang="en-US" dirty="0"/>
              <a:t> opinion</a:t>
            </a:r>
            <a:endParaRPr lang="en-IN" dirty="0"/>
          </a:p>
        </p:txBody>
      </p:sp>
      <p:pic>
        <p:nvPicPr>
          <p:cNvPr id="4" name="Content Placeholder 3" descr="WhatsApp Image 2024-09-08 at 1.31.21 PM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554162"/>
            <a:ext cx="6215106" cy="5018109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Dermatology opinion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IMP: Herpes zoster (T2-T3 dermatome)</a:t>
            </a:r>
          </a:p>
          <a:p>
            <a:pPr>
              <a:buNone/>
            </a:pPr>
            <a:r>
              <a:rPr lang="en-US" dirty="0"/>
              <a:t>    Adv – to </a:t>
            </a:r>
            <a:r>
              <a:rPr lang="en-US" dirty="0" err="1"/>
              <a:t>contiune</a:t>
            </a:r>
            <a:r>
              <a:rPr lang="en-US" dirty="0"/>
              <a:t> </a:t>
            </a:r>
            <a:r>
              <a:rPr lang="en-US" dirty="0" err="1"/>
              <a:t>Inj.ACYClOVIR</a:t>
            </a:r>
            <a:endParaRPr lang="en-US" dirty="0"/>
          </a:p>
          <a:p>
            <a:pPr>
              <a:buNone/>
            </a:pPr>
            <a:r>
              <a:rPr lang="en-US" dirty="0"/>
              <a:t>               2%Muprocin ointment L/A BD</a:t>
            </a:r>
          </a:p>
          <a:p>
            <a:pPr>
              <a:buNone/>
            </a:pPr>
            <a:r>
              <a:rPr lang="en-US" dirty="0"/>
              <a:t>               </a:t>
            </a:r>
            <a:endParaRPr lang="en-IN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CSF ANALYSIS: CBG – 110MG/DL</a:t>
            </a:r>
            <a:endParaRPr lang="en-IN" dirty="0"/>
          </a:p>
        </p:txBody>
      </p:sp>
      <p:pic>
        <p:nvPicPr>
          <p:cNvPr id="5" name="Picture 4" descr="WhatsApp Image 2024-09-08 at 1.23.08 P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214554"/>
            <a:ext cx="5191720" cy="407196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MRI BRAIN PLAIN AND CONTRAST</a:t>
            </a:r>
            <a:endParaRPr lang="en-IN" dirty="0"/>
          </a:p>
        </p:txBody>
      </p:sp>
      <p:pic>
        <p:nvPicPr>
          <p:cNvPr id="5" name="Picture 4" descr="WhatsApp Image 2024-09-08 at 1.20.44 P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643050"/>
            <a:ext cx="6784450" cy="500066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4-09-10 at 10.28.21 P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0"/>
            <a:ext cx="812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4-09-10 at 10.28.24 P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3055"/>
            <a:ext cx="9144000" cy="36918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17615"/>
            <a:ext cx="8686800" cy="552609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</a:pPr>
            <a:r>
              <a:rPr lang="en-AU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CHIEF COMPLAINTS</a:t>
            </a:r>
          </a:p>
          <a:p>
            <a:pPr>
              <a:lnSpc>
                <a:spcPct val="100000"/>
              </a:lnSpc>
            </a:pPr>
            <a:r>
              <a:rPr lang="en-AU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 16 year old male patient was referred  from </a:t>
            </a:r>
            <a:r>
              <a:rPr lang="en-AU" alt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kariapatti</a:t>
            </a:r>
            <a:r>
              <a:rPr lang="en-AU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PHC with complaints of altered </a:t>
            </a:r>
            <a:r>
              <a:rPr lang="en-AU" alt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sensorium</a:t>
            </a:r>
            <a:r>
              <a:rPr lang="en-AU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for 1 day</a:t>
            </a:r>
          </a:p>
          <a:p>
            <a:pPr>
              <a:lnSpc>
                <a:spcPct val="100000"/>
              </a:lnSpc>
            </a:pPr>
            <a:endParaRPr lang="en-AU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AU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HOPI</a:t>
            </a:r>
            <a:r>
              <a:rPr lang="en-AU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>
              <a:lnSpc>
                <a:spcPct val="100000"/>
              </a:lnSpc>
            </a:pPr>
            <a:endParaRPr lang="en-AU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AU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Patient was apparently normal before 10 days, then he developed  vesicles over right side of upper chest, </a:t>
            </a:r>
            <a:r>
              <a:rPr lang="en-AU" alt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axilla</a:t>
            </a:r>
            <a:r>
              <a:rPr lang="en-AU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medial aspect of arm  on 18/8/24 ,for which he went to private hospital on 21/8/24 where he was treated with T. </a:t>
            </a:r>
            <a:r>
              <a:rPr lang="en-AU" alt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Valacyclovir</a:t>
            </a:r>
            <a:r>
              <a:rPr lang="en-AU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1g TDS for 5 days</a:t>
            </a:r>
          </a:p>
          <a:p>
            <a:pPr>
              <a:lnSpc>
                <a:spcPct val="100000"/>
              </a:lnSpc>
            </a:pPr>
            <a:endParaRPr lang="en-AU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AU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then he had irrelevant talk for 4 days</a:t>
            </a:r>
          </a:p>
          <a:p>
            <a:pPr>
              <a:lnSpc>
                <a:spcPct val="100000"/>
              </a:lnSpc>
            </a:pPr>
            <a:r>
              <a:rPr lang="en-AU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h/o </a:t>
            </a:r>
            <a:r>
              <a:rPr lang="en-AU" alt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hesitational</a:t>
            </a:r>
            <a:r>
              <a:rPr lang="en-AU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suicidal cut over left wrist   </a:t>
            </a:r>
          </a:p>
          <a:p>
            <a:pPr>
              <a:lnSpc>
                <a:spcPct val="100000"/>
              </a:lnSpc>
            </a:pPr>
            <a:r>
              <a:rPr lang="en-AU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h/o altered </a:t>
            </a:r>
            <a:r>
              <a:rPr lang="en-AU" alt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sensorium</a:t>
            </a:r>
            <a:r>
              <a:rPr lang="en-AU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for 1 day</a:t>
            </a:r>
          </a:p>
          <a:p>
            <a:pPr>
              <a:lnSpc>
                <a:spcPct val="100000"/>
              </a:lnSpc>
            </a:pPr>
            <a:r>
              <a:rPr lang="en-AU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Then he was taken to </a:t>
            </a:r>
            <a:r>
              <a:rPr lang="en-AU" alt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kariapatti</a:t>
            </a:r>
            <a:r>
              <a:rPr lang="en-AU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PHC, from where he was referred to GRH Madurai for further management    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Csf</a:t>
            </a:r>
            <a:r>
              <a:rPr lang="en-US" dirty="0"/>
              <a:t> </a:t>
            </a:r>
            <a:r>
              <a:rPr lang="en-US" dirty="0" err="1"/>
              <a:t>vzv</a:t>
            </a:r>
            <a:r>
              <a:rPr lang="en-US" dirty="0"/>
              <a:t> </a:t>
            </a:r>
            <a:r>
              <a:rPr lang="en-US" dirty="0" err="1"/>
              <a:t>pcr</a:t>
            </a:r>
            <a:r>
              <a:rPr lang="en-US" dirty="0"/>
              <a:t> </a:t>
            </a:r>
            <a:endParaRPr lang="en-IN" dirty="0"/>
          </a:p>
        </p:txBody>
      </p:sp>
      <p:pic>
        <p:nvPicPr>
          <p:cNvPr id="6" name="Content Placeholder 5" descr="WhatsApp Image 2024-09-08 at 1.35.26 PM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597184"/>
            <a:ext cx="8686800" cy="443992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CSF culture – no growth</a:t>
            </a:r>
          </a:p>
          <a:p>
            <a:r>
              <a:rPr lang="en-US" dirty="0"/>
              <a:t>CSF HSV 1 &amp;2 PCR – negative </a:t>
            </a:r>
          </a:p>
          <a:p>
            <a:r>
              <a:rPr lang="en-US" dirty="0"/>
              <a:t>CSF JE PCR – Negative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err="1"/>
              <a:t>Tzanck</a:t>
            </a:r>
            <a:r>
              <a:rPr lang="en-US" dirty="0"/>
              <a:t> smear – showed </a:t>
            </a:r>
            <a:r>
              <a:rPr lang="en-US" dirty="0" err="1"/>
              <a:t>Acantholytic</a:t>
            </a:r>
            <a:r>
              <a:rPr lang="en-US" dirty="0"/>
              <a:t> cells and Multinucleated Giant cells seen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in the </a:t>
            </a:r>
            <a:r>
              <a:rPr lang="en-US" dirty="0" err="1"/>
              <a:t>imcu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view of poor GCS , patient was </a:t>
            </a:r>
            <a:r>
              <a:rPr lang="en-US" dirty="0" err="1"/>
              <a:t>intubated</a:t>
            </a:r>
            <a:r>
              <a:rPr lang="en-US" dirty="0"/>
              <a:t> in IMCU on29/8/24, 0n 31/8/24 patient was self </a:t>
            </a:r>
            <a:r>
              <a:rPr lang="en-US" dirty="0" err="1"/>
              <a:t>extubated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 Post </a:t>
            </a:r>
            <a:r>
              <a:rPr lang="en-US" dirty="0" err="1"/>
              <a:t>Extubation</a:t>
            </a:r>
            <a:endParaRPr lang="en-US" dirty="0"/>
          </a:p>
          <a:p>
            <a:pPr>
              <a:buNone/>
            </a:pPr>
            <a:r>
              <a:rPr lang="en-US" dirty="0"/>
              <a:t>        patient was drowsy, responds to painful stimuli, </a:t>
            </a:r>
          </a:p>
          <a:p>
            <a:pPr>
              <a:buNone/>
            </a:pPr>
            <a:r>
              <a:rPr lang="en-US" dirty="0"/>
              <a:t>        RS- </a:t>
            </a:r>
            <a:r>
              <a:rPr lang="en-US" dirty="0" err="1"/>
              <a:t>crepts</a:t>
            </a:r>
            <a:r>
              <a:rPr lang="en-US" dirty="0"/>
              <a:t> heard in left infra </a:t>
            </a:r>
            <a:r>
              <a:rPr lang="en-US" dirty="0" err="1"/>
              <a:t>axillary</a:t>
            </a:r>
            <a:r>
              <a:rPr lang="en-US" dirty="0"/>
              <a:t> area infra scapular area, decreased AE in left infra </a:t>
            </a:r>
            <a:r>
              <a:rPr lang="en-US" dirty="0" err="1"/>
              <a:t>axillary</a:t>
            </a:r>
            <a:r>
              <a:rPr lang="en-US" dirty="0"/>
              <a:t> and infra scapular area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In the </a:t>
            </a:r>
            <a:r>
              <a:rPr lang="en-US" dirty="0" err="1"/>
              <a:t>imcu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/>
              <a:t>Patient had visual hallucinations .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Patient  had frequent staring episodes 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  <a:p>
            <a:pPr>
              <a:buFont typeface="Wingdings" pitchFamily="2" charset="2"/>
              <a:buChar char="v"/>
            </a:pPr>
            <a:endParaRPr lang="en-IN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4-09-10 at 10.28.25 P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238" y="571480"/>
            <a:ext cx="5323523" cy="585791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 chest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4942" y="1428736"/>
            <a:ext cx="3776658" cy="4651389"/>
          </a:xfrm>
        </p:spPr>
        <p:txBody>
          <a:bodyPr/>
          <a:lstStyle/>
          <a:p>
            <a:r>
              <a:rPr lang="en-US" dirty="0"/>
              <a:t>IMP- left LL Pneumonia</a:t>
            </a:r>
          </a:p>
          <a:p>
            <a:r>
              <a:rPr lang="en-US" dirty="0"/>
              <a:t> left middle lobe </a:t>
            </a:r>
            <a:r>
              <a:rPr lang="en-US" dirty="0" err="1"/>
              <a:t>bronchiectatic</a:t>
            </a:r>
            <a:r>
              <a:rPr lang="en-US" dirty="0"/>
              <a:t> changes </a:t>
            </a:r>
          </a:p>
          <a:p>
            <a:r>
              <a:rPr lang="en-US" dirty="0" err="1"/>
              <a:t>Dextrocardia</a:t>
            </a:r>
            <a:endParaRPr lang="en-US" dirty="0"/>
          </a:p>
          <a:p>
            <a:r>
              <a:rPr lang="en-US" dirty="0" err="1"/>
              <a:t>Situs</a:t>
            </a:r>
            <a:r>
              <a:rPr lang="en-US" dirty="0"/>
              <a:t> </a:t>
            </a:r>
            <a:r>
              <a:rPr lang="en-US" dirty="0" err="1"/>
              <a:t>inversus</a:t>
            </a:r>
            <a:r>
              <a:rPr lang="en-US" dirty="0"/>
              <a:t> </a:t>
            </a:r>
            <a:r>
              <a:rPr lang="en-US" dirty="0" err="1"/>
              <a:t>Totalis</a:t>
            </a:r>
            <a:endParaRPr lang="en-US" dirty="0"/>
          </a:p>
          <a:p>
            <a:endParaRPr lang="en-IN" dirty="0"/>
          </a:p>
        </p:txBody>
      </p:sp>
      <p:pic>
        <p:nvPicPr>
          <p:cNvPr id="6" name="Picture 5" descr="WhatsApp Image 2024-09-10 at 10.28.25 PM (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19" y="1214422"/>
            <a:ext cx="4857785" cy="521497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4-09-10 at 10.28.26 PM (2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85728"/>
            <a:ext cx="6572297" cy="607220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sApp Image 2024-09-10 at 10.28.26 P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8801"/>
            <a:ext cx="8858280" cy="434039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Usg</a:t>
            </a:r>
            <a:r>
              <a:rPr lang="en-US" dirty="0"/>
              <a:t>  abdomen and scrotum</a:t>
            </a:r>
            <a:endParaRPr lang="en-IN" dirty="0"/>
          </a:p>
        </p:txBody>
      </p:sp>
      <p:pic>
        <p:nvPicPr>
          <p:cNvPr id="4" name="Content Placeholder 3" descr="WhatsApp Image 2024-09-10 at 10.34.37 PM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714488"/>
            <a:ext cx="4286280" cy="4525962"/>
          </a:xfrm>
        </p:spPr>
      </p:pic>
      <p:pic>
        <p:nvPicPr>
          <p:cNvPr id="5" name="Picture 4" descr="WhatsApp Image 2024-09-10 at 10.34.13 P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785926"/>
            <a:ext cx="4035375" cy="435771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ecg</a:t>
            </a:r>
            <a:endParaRPr lang="en-IN" dirty="0"/>
          </a:p>
        </p:txBody>
      </p:sp>
      <p:pic>
        <p:nvPicPr>
          <p:cNvPr id="5" name="Picture 4" descr="WhatsApp Image 2024-09-08 at 1.21.15 P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70" y="1214422"/>
            <a:ext cx="7871460" cy="52149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H/o sleep disturbances 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H/o visual hallucination at presentation 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 h/o fever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 h/o seizure before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hospitalisation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 h/o abnormal movement like hand picking, lip smacking, frequent blinking , crying  and laughing,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oro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facial twitching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 h/o aerophobia, hydrophobia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 h/o dog bite 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 h/o recent vaccination</a:t>
            </a:r>
          </a:p>
          <a:p>
            <a:pPr>
              <a:buFont typeface="Wingdings" pitchFamily="2" charset="2"/>
              <a:buChar char="v"/>
            </a:pPr>
            <a:endParaRPr lang="en-IN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echo</a:t>
            </a:r>
            <a:endParaRPr lang="en-IN" dirty="0"/>
          </a:p>
        </p:txBody>
      </p:sp>
      <p:pic>
        <p:nvPicPr>
          <p:cNvPr id="3" name="Picture 2" descr="WhatsApp Image 2024-09-10 at 10.28.53 P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214422"/>
            <a:ext cx="5247476" cy="535782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EEG</a:t>
            </a:r>
            <a:endParaRPr lang="en-IN" dirty="0"/>
          </a:p>
        </p:txBody>
      </p:sp>
      <p:pic>
        <p:nvPicPr>
          <p:cNvPr id="3" name="Picture 2" descr="WhatsApp Image 2024-09-11 at 1.42.44 P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357298"/>
            <a:ext cx="6858000" cy="485778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Psychiatry opinion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 : Acute </a:t>
            </a:r>
            <a:r>
              <a:rPr lang="en-US" dirty="0" err="1"/>
              <a:t>confusional</a:t>
            </a:r>
            <a:r>
              <a:rPr lang="en-US" dirty="0"/>
              <a:t> state (?ACUTE CNS INFECTION)</a:t>
            </a:r>
          </a:p>
          <a:p>
            <a:r>
              <a:rPr lang="en-US" dirty="0"/>
              <a:t>Adv – </a:t>
            </a:r>
            <a:r>
              <a:rPr lang="en-US" dirty="0" err="1"/>
              <a:t>Inj.haloperiodol</a:t>
            </a:r>
            <a:r>
              <a:rPr lang="en-US" dirty="0"/>
              <a:t> 0.5ml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sos</a:t>
            </a:r>
            <a:endParaRPr lang="en-US" dirty="0"/>
          </a:p>
          <a:p>
            <a:pPr>
              <a:buNone/>
            </a:pPr>
            <a:r>
              <a:rPr lang="en-US" dirty="0"/>
              <a:t>              </a:t>
            </a:r>
            <a:r>
              <a:rPr lang="en-US" dirty="0" err="1"/>
              <a:t>Inj.Lorazepam</a:t>
            </a:r>
            <a:r>
              <a:rPr lang="en-US" dirty="0"/>
              <a:t>  2ml 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sos</a:t>
            </a:r>
            <a:endParaRPr lang="en-IN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Thoracic opinion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 : left LL consolidation (?bacterial ?Aspiration)</a:t>
            </a:r>
          </a:p>
          <a:p>
            <a:r>
              <a:rPr lang="en-US" dirty="0"/>
              <a:t>Adv:  To continue antibiotics</a:t>
            </a:r>
          </a:p>
          <a:p>
            <a:r>
              <a:rPr lang="en-US" dirty="0"/>
              <a:t>           Neb. </a:t>
            </a:r>
            <a:r>
              <a:rPr lang="en-US" dirty="0" err="1"/>
              <a:t>Salbutamol</a:t>
            </a:r>
            <a:r>
              <a:rPr lang="en-US" dirty="0"/>
              <a:t> TDS, </a:t>
            </a:r>
          </a:p>
          <a:p>
            <a:r>
              <a:rPr lang="en-US" dirty="0"/>
              <a:t>           Neb.NAC TDS</a:t>
            </a:r>
            <a:endParaRPr lang="en-IN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71546"/>
            <a:ext cx="8686800" cy="5008579"/>
          </a:xfrm>
        </p:spPr>
        <p:txBody>
          <a:bodyPr>
            <a:normAutofit/>
          </a:bodyPr>
          <a:lstStyle/>
          <a:p>
            <a:pPr>
              <a:buChar char="•"/>
            </a:pPr>
            <a:r>
              <a:rPr lang="en-AU" altLang="en-US" dirty="0"/>
              <a:t>Patient was treated with</a:t>
            </a:r>
          </a:p>
          <a:p>
            <a:pPr>
              <a:buChar char="•"/>
            </a:pPr>
            <a:r>
              <a:rPr lang="en-AU" altLang="en-US" dirty="0" err="1"/>
              <a:t>Inj.Ceftriaxone</a:t>
            </a:r>
            <a:r>
              <a:rPr lang="en-AU" altLang="en-US" dirty="0"/>
              <a:t> 2gm  iv BD, then </a:t>
            </a:r>
            <a:r>
              <a:rPr lang="en-AU" altLang="en-US" dirty="0" err="1"/>
              <a:t>esclated</a:t>
            </a:r>
            <a:r>
              <a:rPr lang="en-AU" altLang="en-US" dirty="0"/>
              <a:t> to</a:t>
            </a:r>
          </a:p>
          <a:p>
            <a:pPr>
              <a:buChar char="•"/>
            </a:pPr>
            <a:r>
              <a:rPr lang="en-AU" altLang="en-US" dirty="0" err="1"/>
              <a:t>Inj.Piperacillin</a:t>
            </a:r>
            <a:r>
              <a:rPr lang="en-AU" altLang="en-US" dirty="0"/>
              <a:t> </a:t>
            </a:r>
            <a:r>
              <a:rPr lang="en-AU" altLang="en-US" dirty="0" err="1"/>
              <a:t>Tazobactam</a:t>
            </a:r>
            <a:r>
              <a:rPr lang="en-AU" altLang="en-US" dirty="0"/>
              <a:t> 4.5g iv TDS</a:t>
            </a:r>
          </a:p>
          <a:p>
            <a:pPr>
              <a:buChar char="•"/>
            </a:pPr>
            <a:r>
              <a:rPr lang="en-AU" altLang="en-US" dirty="0" err="1"/>
              <a:t>Inj.Acyclovir</a:t>
            </a:r>
            <a:r>
              <a:rPr lang="en-AU" altLang="en-US" dirty="0"/>
              <a:t>  600mg iv </a:t>
            </a:r>
            <a:r>
              <a:rPr lang="en-AU" altLang="en-US" dirty="0" err="1"/>
              <a:t>tds</a:t>
            </a:r>
            <a:endParaRPr lang="en-AU" altLang="en-US" dirty="0"/>
          </a:p>
          <a:p>
            <a:pPr>
              <a:buChar char="•"/>
            </a:pPr>
            <a:r>
              <a:rPr lang="en-AU" altLang="en-US" dirty="0" err="1"/>
              <a:t>inj.Levitiracetam</a:t>
            </a:r>
            <a:r>
              <a:rPr lang="en-AU" altLang="en-US" dirty="0"/>
              <a:t> 500mg iv </a:t>
            </a:r>
            <a:r>
              <a:rPr lang="en-AU" altLang="en-US" dirty="0" err="1"/>
              <a:t>tds</a:t>
            </a:r>
            <a:r>
              <a:rPr lang="en-AU" altLang="en-US" dirty="0"/>
              <a:t> </a:t>
            </a:r>
          </a:p>
          <a:p>
            <a:pPr>
              <a:buChar char="•"/>
            </a:pPr>
            <a:r>
              <a:rPr lang="en-AU" altLang="en-US" dirty="0" err="1"/>
              <a:t>Inj.Dexamethasone</a:t>
            </a:r>
            <a:r>
              <a:rPr lang="en-AU" altLang="en-US" dirty="0"/>
              <a:t> 8mg iv </a:t>
            </a:r>
            <a:r>
              <a:rPr lang="en-AU" altLang="en-US" dirty="0" err="1"/>
              <a:t>tds</a:t>
            </a:r>
            <a:endParaRPr lang="en-AU" altLang="en-US" dirty="0"/>
          </a:p>
          <a:p>
            <a:pPr>
              <a:buChar char="•"/>
            </a:pPr>
            <a:r>
              <a:rPr lang="en-AU" altLang="en-US" dirty="0"/>
              <a:t>Neb. </a:t>
            </a:r>
            <a:r>
              <a:rPr lang="en-AU" altLang="en-US" dirty="0" err="1"/>
              <a:t>salbutamol</a:t>
            </a:r>
            <a:r>
              <a:rPr lang="en-AU" altLang="en-US" dirty="0"/>
              <a:t>  TDS</a:t>
            </a:r>
          </a:p>
          <a:p>
            <a:pPr>
              <a:buChar char="•"/>
            </a:pPr>
            <a:r>
              <a:rPr lang="en-AU" altLang="en-US" dirty="0"/>
              <a:t>Neb. NAC  TDS</a:t>
            </a:r>
          </a:p>
          <a:p>
            <a:pPr>
              <a:buChar char="•"/>
            </a:pPr>
            <a:endParaRPr lang="en-AU" altLang="en-US" dirty="0"/>
          </a:p>
          <a:p>
            <a:pPr>
              <a:buChar char="•"/>
            </a:pPr>
            <a:endParaRPr lang="en-AU" altLang="en-US" dirty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4937141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Af</a:t>
            </a:r>
            <a:r>
              <a:rPr lang="en-IN" dirty="0" err="1"/>
              <a:t>ter</a:t>
            </a:r>
            <a:r>
              <a:rPr lang="en-IN" dirty="0"/>
              <a:t>  14 days of antiviral coverage, patient had </a:t>
            </a:r>
            <a:r>
              <a:rPr lang="en-IN" dirty="0" err="1"/>
              <a:t>persistant</a:t>
            </a:r>
            <a:r>
              <a:rPr lang="en-IN" dirty="0"/>
              <a:t> staring episodes and visual hallucination.</a:t>
            </a:r>
          </a:p>
          <a:p>
            <a:r>
              <a:rPr lang="en-US" dirty="0"/>
              <a:t>O/E  :Awake , </a:t>
            </a:r>
          </a:p>
          <a:p>
            <a:pPr>
              <a:buNone/>
            </a:pPr>
            <a:r>
              <a:rPr lang="en-US" dirty="0"/>
              <a:t>             partially obeys oral commands</a:t>
            </a:r>
          </a:p>
          <a:p>
            <a:pPr>
              <a:buNone/>
            </a:pPr>
            <a:r>
              <a:rPr lang="en-US" dirty="0"/>
              <a:t>             bilateral pupil2.5mmRTL,afebrile</a:t>
            </a:r>
          </a:p>
          <a:p>
            <a:pPr>
              <a:buNone/>
            </a:pPr>
            <a:r>
              <a:rPr lang="en-US" dirty="0"/>
              <a:t> vitals BP-110/80mmhg</a:t>
            </a:r>
          </a:p>
          <a:p>
            <a:pPr>
              <a:buNone/>
            </a:pPr>
            <a:r>
              <a:rPr lang="en-US" dirty="0"/>
              <a:t>           PR -80/min</a:t>
            </a:r>
          </a:p>
          <a:p>
            <a:pPr>
              <a:buNone/>
            </a:pPr>
            <a:r>
              <a:rPr lang="en-US" dirty="0"/>
              <a:t>           spo2 -99%in RA   </a:t>
            </a:r>
          </a:p>
          <a:p>
            <a:pPr>
              <a:buNone/>
            </a:pPr>
            <a:r>
              <a:rPr lang="en-US" dirty="0"/>
              <a:t>    </a:t>
            </a:r>
          </a:p>
          <a:p>
            <a:pPr>
              <a:buNone/>
            </a:pPr>
            <a:r>
              <a:rPr lang="en-US" dirty="0"/>
              <a:t>           </a:t>
            </a:r>
            <a:endParaRPr lang="en-IN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IMPRESSION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000108"/>
            <a:ext cx="7124720" cy="3375036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dirty="0"/>
              <a:t> KARTAGENER SYNDROME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 T2-T3 DERMATOMAL HERPES     ZOSTER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 ACUTE ENCEPHALITIS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 LEFT LL PNEUMONIA (aspiration)</a:t>
            </a:r>
            <a:endParaRPr lang="en-IN" dirty="0"/>
          </a:p>
        </p:txBody>
      </p:sp>
      <p:pic>
        <p:nvPicPr>
          <p:cNvPr id="4" name="Picture 3" descr="WhatsApp Image 2024-09-11 at 12.15.09 A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4367704"/>
            <a:ext cx="2160091" cy="2204568"/>
          </a:xfrm>
          <a:prstGeom prst="rect">
            <a:avLst/>
          </a:prstGeom>
        </p:spPr>
      </p:pic>
      <p:pic>
        <p:nvPicPr>
          <p:cNvPr id="6" name="Picture 5" descr="WhatsApp Image 2024-09-11 at 12.16.58 A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4372" y="4357694"/>
            <a:ext cx="3469628" cy="2285992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24-07-14 02:47:05.793000"/>
          <p:cNvPicPr>
            <a:picLocks noGrp="1" noChangeAspect="1"/>
          </p:cNvPicPr>
          <p:nvPr>
            <p:ph idx="1"/>
          </p:nvPr>
        </p:nvPicPr>
        <p:blipFill>
          <a:blip r:embed="rId2"/>
          <a:srcRect b="12541"/>
          <a:stretch>
            <a:fillRect/>
          </a:stretch>
        </p:blipFill>
        <p:spPr>
          <a:xfrm>
            <a:off x="1357290" y="1857364"/>
            <a:ext cx="5527194" cy="2714644"/>
          </a:xfrm>
          <a:prstGeom prst="rect">
            <a:avLst/>
          </a:prstGeom>
        </p:spPr>
      </p:pic>
      <p:pic>
        <p:nvPicPr>
          <p:cNvPr id="5" name="Picture 4" descr="WhatsApp Image 2024-09-11 at 2.03.48 PM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3385" y="4643446"/>
            <a:ext cx="2298148" cy="20002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indent="0">
              <a:lnSpc>
                <a:spcPct val="100000"/>
              </a:lnSpc>
              <a:buFont typeface="Wingdings" pitchFamily="2" charset="2"/>
              <a:buChar char="v"/>
            </a:pPr>
            <a:r>
              <a:rPr lang="en-AU" altLang="en-US" dirty="0">
                <a:solidFill>
                  <a:schemeClr val="tx1"/>
                </a:solidFill>
              </a:rPr>
              <a:t>No h/o any speech disturbance</a:t>
            </a:r>
          </a:p>
          <a:p>
            <a:pPr indent="0">
              <a:lnSpc>
                <a:spcPct val="100000"/>
              </a:lnSpc>
              <a:buFont typeface="Wingdings" pitchFamily="2" charset="2"/>
              <a:buChar char="v"/>
            </a:pPr>
            <a:r>
              <a:rPr lang="en-AU" altLang="en-US" dirty="0">
                <a:solidFill>
                  <a:schemeClr val="tx1"/>
                </a:solidFill>
              </a:rPr>
              <a:t>no H/O difficulty in turning head side to side</a:t>
            </a:r>
          </a:p>
          <a:p>
            <a:pPr indent="0">
              <a:lnSpc>
                <a:spcPct val="100000"/>
              </a:lnSpc>
              <a:buFont typeface="Wingdings" pitchFamily="2" charset="2"/>
              <a:buChar char="v"/>
            </a:pPr>
            <a:r>
              <a:rPr lang="en-AU" altLang="en-US" dirty="0">
                <a:solidFill>
                  <a:schemeClr val="tx1"/>
                </a:solidFill>
              </a:rPr>
              <a:t>No H/O difficulty in head rising</a:t>
            </a:r>
          </a:p>
          <a:p>
            <a:pPr indent="0">
              <a:lnSpc>
                <a:spcPct val="100000"/>
              </a:lnSpc>
              <a:buFont typeface="Wingdings" pitchFamily="2" charset="2"/>
              <a:buChar char="v"/>
            </a:pPr>
            <a:r>
              <a:rPr lang="en-AU" altLang="en-US" dirty="0">
                <a:solidFill>
                  <a:schemeClr val="tx1"/>
                </a:solidFill>
              </a:rPr>
              <a:t>No H/O sensory disturbance</a:t>
            </a:r>
          </a:p>
          <a:p>
            <a:pPr indent="0">
              <a:lnSpc>
                <a:spcPct val="100000"/>
              </a:lnSpc>
              <a:buFont typeface="Wingdings" pitchFamily="2" charset="2"/>
              <a:buChar char="v"/>
            </a:pPr>
            <a:r>
              <a:rPr lang="en-AU" altLang="en-US" dirty="0">
                <a:solidFill>
                  <a:schemeClr val="tx1"/>
                </a:solidFill>
              </a:rPr>
              <a:t>No H/O loss of sense of smell</a:t>
            </a:r>
          </a:p>
          <a:p>
            <a:pPr indent="0">
              <a:lnSpc>
                <a:spcPct val="100000"/>
              </a:lnSpc>
              <a:buFont typeface="Wingdings" pitchFamily="2" charset="2"/>
              <a:buChar char="v"/>
            </a:pPr>
            <a:r>
              <a:rPr lang="en-AU" altLang="en-US" dirty="0">
                <a:solidFill>
                  <a:schemeClr val="tx1"/>
                </a:solidFill>
              </a:rPr>
              <a:t>No H/O double vision, difficulty in eye movements</a:t>
            </a:r>
          </a:p>
          <a:p>
            <a:pPr indent="0">
              <a:lnSpc>
                <a:spcPct val="100000"/>
              </a:lnSpc>
              <a:buFont typeface="Wingdings" pitchFamily="2" charset="2"/>
              <a:buChar char="v"/>
            </a:pPr>
            <a:r>
              <a:rPr lang="en-AU" altLang="en-US" dirty="0">
                <a:solidFill>
                  <a:schemeClr val="tx1"/>
                </a:solidFill>
              </a:rPr>
              <a:t>No H/O sensory loss over the face, difficulty in chewing</a:t>
            </a:r>
          </a:p>
          <a:p>
            <a:pPr indent="0">
              <a:lnSpc>
                <a:spcPct val="100000"/>
              </a:lnSpc>
              <a:buFont typeface="Wingdings" pitchFamily="2" charset="2"/>
              <a:buChar char="v"/>
            </a:pPr>
            <a:r>
              <a:rPr lang="en-AU" altLang="en-US" dirty="0">
                <a:solidFill>
                  <a:schemeClr val="tx1"/>
                </a:solidFill>
              </a:rPr>
              <a:t>No H/O hard of hearing, vertigo and tinnitus</a:t>
            </a:r>
          </a:p>
          <a:p>
            <a:pPr indent="0">
              <a:lnSpc>
                <a:spcPct val="100000"/>
              </a:lnSpc>
              <a:buFont typeface="Wingdings" pitchFamily="2" charset="2"/>
              <a:buChar char="v"/>
            </a:pPr>
            <a:r>
              <a:rPr lang="en-AU" altLang="en-US" dirty="0">
                <a:solidFill>
                  <a:schemeClr val="tx1"/>
                </a:solidFill>
              </a:rPr>
              <a:t>No H/O difficulty in tongue movements</a:t>
            </a:r>
            <a:endParaRPr lang="en-IN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57166"/>
            <a:ext cx="8624918" cy="621510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itchFamily="2" charset="2"/>
              <a:buChar char="v"/>
            </a:pPr>
            <a:endParaRPr lang="en-AU" altLang="en-US" sz="280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endParaRPr lang="en-AU" altLang="en-US" sz="280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en-AU" altLang="en-US" sz="2800" b="1" dirty="0">
                <a:solidFill>
                  <a:schemeClr val="tx1"/>
                </a:solidFill>
              </a:rPr>
              <a:t>PAST H/O 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en-AU" altLang="en-US" sz="2800" dirty="0">
                <a:solidFill>
                  <a:schemeClr val="tx1"/>
                </a:solidFill>
              </a:rPr>
              <a:t>H/o viral </a:t>
            </a:r>
            <a:r>
              <a:rPr lang="en-AU" altLang="en-US" sz="2800" dirty="0" err="1">
                <a:solidFill>
                  <a:schemeClr val="tx1"/>
                </a:solidFill>
              </a:rPr>
              <a:t>exanthem</a:t>
            </a:r>
            <a:r>
              <a:rPr lang="en-AU" altLang="en-US" sz="2800" dirty="0">
                <a:solidFill>
                  <a:schemeClr val="tx1"/>
                </a:solidFill>
              </a:rPr>
              <a:t> developed at 3 years of age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en-AU" altLang="en-US" sz="2800" dirty="0">
                <a:solidFill>
                  <a:schemeClr val="tx1"/>
                </a:solidFill>
              </a:rPr>
              <a:t> H/o recurrent upper RTI present since 8 years of age, for which he was treated at local hospital symptomatically at op basis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en-AU" altLang="en-US" sz="2800" dirty="0">
                <a:solidFill>
                  <a:schemeClr val="tx1"/>
                </a:solidFill>
              </a:rPr>
              <a:t> H/o nasal polyp diagnosed at  9 years of age for which he was treated at local hospital symptomatically, 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en-AU" altLang="en-US" sz="2800" dirty="0">
                <a:solidFill>
                  <a:schemeClr val="tx1"/>
                </a:solidFill>
              </a:rPr>
              <a:t>  Not k/c/o DM/SHTN/TB/BA/Epilepsy/Thyroid disorder    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en-AU" altLang="en-US" sz="2800" dirty="0">
                <a:solidFill>
                  <a:schemeClr val="tx1"/>
                </a:solidFill>
              </a:rPr>
              <a:t> No h/o  Mumps in his childhood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endParaRPr lang="en-AU" altLang="en-US" sz="1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endParaRPr lang="en-AU" altLang="en-US" sz="1800" dirty="0"/>
          </a:p>
          <a:p>
            <a:pPr>
              <a:buFont typeface="Wingdings" pitchFamily="2" charset="2"/>
              <a:buChar char="v"/>
            </a:pPr>
            <a:endParaRPr lang="en-IN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71546"/>
            <a:ext cx="8686800" cy="578645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en-AU" altLang="en-US" b="1" dirty="0">
                <a:solidFill>
                  <a:schemeClr val="tx1"/>
                </a:solidFill>
              </a:rPr>
              <a:t>PERSONAL H/0</a:t>
            </a:r>
            <a:endParaRPr lang="en-AU" alt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en-AU" altLang="en-US" dirty="0">
                <a:solidFill>
                  <a:schemeClr val="tx1"/>
                </a:solidFill>
              </a:rPr>
              <a:t>mixed diet 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en-AU" altLang="en-US" dirty="0">
                <a:solidFill>
                  <a:schemeClr val="tx1"/>
                </a:solidFill>
              </a:rPr>
              <a:t>bowel and bladder habits normal 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en-AU" altLang="en-US" dirty="0">
                <a:solidFill>
                  <a:schemeClr val="tx1"/>
                </a:solidFill>
              </a:rPr>
              <a:t>no addictive habits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en-AU" altLang="en-US" b="1" dirty="0">
                <a:solidFill>
                  <a:schemeClr val="tx1"/>
                </a:solidFill>
              </a:rPr>
              <a:t>FAMILY H/o 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en-AU" altLang="en-US" dirty="0">
                <a:solidFill>
                  <a:schemeClr val="tx1"/>
                </a:solidFill>
              </a:rPr>
              <a:t>no h/o any similar illness in his family members 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en-AU" altLang="en-US" b="1" dirty="0">
                <a:solidFill>
                  <a:schemeClr val="tx1"/>
                </a:solidFill>
              </a:rPr>
              <a:t>BIRTH H/O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en-AU" altLang="en-US" dirty="0">
                <a:solidFill>
                  <a:schemeClr val="tx1"/>
                </a:solidFill>
              </a:rPr>
              <a:t>      Term, Normal vaginal delivery, postnatal period uneventful.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en-AU" altLang="en-US" b="1" dirty="0">
                <a:solidFill>
                  <a:schemeClr val="tx1"/>
                </a:solidFill>
              </a:rPr>
              <a:t>CHILDHOOD VACCINATION  H/O:   </a:t>
            </a:r>
            <a:r>
              <a:rPr lang="en-AU" altLang="en-US" dirty="0">
                <a:solidFill>
                  <a:schemeClr val="tx1"/>
                </a:solidFill>
              </a:rPr>
              <a:t>he received routine vaccination till his 5 years of age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en-AU" altLang="en-US" dirty="0">
                <a:solidFill>
                  <a:schemeClr val="tx1"/>
                </a:solidFill>
              </a:rPr>
              <a:t>VZV vaccination status not known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endParaRPr lang="en-I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examination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en-AU" altLang="en-US" sz="2900" dirty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Patient is irritable </a:t>
            </a:r>
            <a:endParaRPr lang="en-AU" altLang="en-US" sz="29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AU" altLang="en-US" sz="2900" dirty="0">
                <a:solidFill>
                  <a:schemeClr val="tx1"/>
                </a:solidFill>
                <a:sym typeface="+mn-ea"/>
              </a:rPr>
              <a:t>partially obeying oral commands</a:t>
            </a:r>
          </a:p>
          <a:p>
            <a:pPr>
              <a:lnSpc>
                <a:spcPct val="100000"/>
              </a:lnSpc>
            </a:pPr>
            <a:r>
              <a:rPr lang="en-AU" altLang="en-US" sz="2900" dirty="0">
                <a:solidFill>
                  <a:schemeClr val="tx1"/>
                </a:solidFill>
                <a:sym typeface="+mn-ea"/>
              </a:rPr>
              <a:t>responding to pain</a:t>
            </a:r>
          </a:p>
          <a:p>
            <a:pPr>
              <a:lnSpc>
                <a:spcPct val="100000"/>
              </a:lnSpc>
            </a:pPr>
            <a:r>
              <a:rPr lang="en-AU" altLang="en-US" sz="2900" dirty="0" err="1">
                <a:solidFill>
                  <a:schemeClr val="tx1"/>
                </a:solidFill>
                <a:sym typeface="+mn-ea"/>
              </a:rPr>
              <a:t>afebrile</a:t>
            </a:r>
            <a:endParaRPr lang="en-AU" altLang="en-US" sz="2900" dirty="0">
              <a:solidFill>
                <a:schemeClr val="tx1"/>
              </a:solidFill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en-AU" altLang="en-US" sz="2900" dirty="0">
                <a:solidFill>
                  <a:schemeClr val="tx1"/>
                </a:solidFill>
                <a:sym typeface="+mn-ea"/>
              </a:rPr>
              <a:t>moderately built and nourished</a:t>
            </a:r>
          </a:p>
          <a:p>
            <a:pPr>
              <a:lnSpc>
                <a:spcPct val="100000"/>
              </a:lnSpc>
            </a:pPr>
            <a:r>
              <a:rPr lang="en-AU" altLang="en-US" sz="2900" dirty="0">
                <a:solidFill>
                  <a:schemeClr val="tx1"/>
                </a:solidFill>
              </a:rPr>
              <a:t> </a:t>
            </a:r>
            <a:r>
              <a:rPr lang="en-AU" altLang="en-US" sz="29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elongated face, high arched palate, open mouth appearance</a:t>
            </a:r>
          </a:p>
          <a:p>
            <a:pPr>
              <a:lnSpc>
                <a:spcPct val="100000"/>
              </a:lnSpc>
            </a:pPr>
            <a:endParaRPr lang="en-AU" altLang="en-US" sz="29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AU" altLang="en-US" sz="2900" dirty="0">
                <a:solidFill>
                  <a:schemeClr val="tx1"/>
                </a:solidFill>
                <a:sym typeface="+mn-ea"/>
              </a:rPr>
              <a:t>No pallor/pedal </a:t>
            </a:r>
            <a:r>
              <a:rPr lang="en-AU" altLang="en-US" sz="2900" dirty="0" err="1">
                <a:solidFill>
                  <a:schemeClr val="tx1"/>
                </a:solidFill>
                <a:sym typeface="+mn-ea"/>
              </a:rPr>
              <a:t>odema</a:t>
            </a:r>
            <a:r>
              <a:rPr lang="en-AU" altLang="en-US" sz="2900" dirty="0">
                <a:solidFill>
                  <a:schemeClr val="tx1"/>
                </a:solidFill>
                <a:sym typeface="+mn-ea"/>
              </a:rPr>
              <a:t>/cyanosis/clubbing/generalised </a:t>
            </a:r>
            <a:r>
              <a:rPr lang="en-AU" altLang="en-US" sz="2900" dirty="0" err="1">
                <a:solidFill>
                  <a:schemeClr val="tx1"/>
                </a:solidFill>
                <a:sym typeface="+mn-ea"/>
              </a:rPr>
              <a:t>lymphadenopathy</a:t>
            </a:r>
            <a:endParaRPr lang="en-AU" altLang="en-US" sz="2900" dirty="0">
              <a:solidFill>
                <a:schemeClr val="tx1"/>
              </a:solidFill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en-AU" altLang="en-US" sz="2900" dirty="0">
                <a:solidFill>
                  <a:schemeClr val="tx1"/>
                </a:solidFill>
                <a:sym typeface="+mn-ea"/>
              </a:rPr>
              <a:t>
No  </a:t>
            </a:r>
            <a:r>
              <a:rPr lang="en-AU" altLang="en-US" sz="2900" dirty="0" err="1">
                <a:solidFill>
                  <a:schemeClr val="tx1"/>
                </a:solidFill>
                <a:sym typeface="+mn-ea"/>
              </a:rPr>
              <a:t>neurocutaneous</a:t>
            </a:r>
            <a:r>
              <a:rPr lang="en-AU" altLang="en-US" sz="2900" dirty="0">
                <a:solidFill>
                  <a:schemeClr val="tx1"/>
                </a:solidFill>
                <a:sym typeface="+mn-ea"/>
              </a:rPr>
              <a:t> markers</a:t>
            </a:r>
          </a:p>
          <a:p>
            <a:pPr>
              <a:lnSpc>
                <a:spcPct val="100000"/>
              </a:lnSpc>
            </a:pPr>
            <a:endParaRPr lang="en-AU" altLang="en-US" sz="2900" dirty="0">
              <a:solidFill>
                <a:schemeClr val="tx1"/>
              </a:solidFill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en-AU" altLang="en-US" sz="2900" dirty="0">
                <a:solidFill>
                  <a:schemeClr val="tx1"/>
                </a:solidFill>
                <a:sym typeface="+mn-ea"/>
              </a:rPr>
              <a:t>No external markers of TB/HIV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857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General examination</a:t>
            </a:r>
            <a:endParaRPr lang="en-IN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Multiple group of vesicles seen over right side of upper chest,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axilla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medial aspect of arm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few crusted vesicles seen over right side of upper chest</a:t>
            </a:r>
            <a:endParaRPr lang="en-IN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 descr="WhatsApp Image 2024-09-10 at 10.28.26 PM (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3714752"/>
            <a:ext cx="3614742" cy="262350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AU" altLang="en-US" b="1" dirty="0"/>
              <a:t>VITALS </a:t>
            </a:r>
          </a:p>
          <a:p>
            <a:pPr>
              <a:lnSpc>
                <a:spcPct val="100000"/>
              </a:lnSpc>
            </a:pPr>
            <a:endParaRPr lang="en-AU" altLang="en-US" b="1" dirty="0"/>
          </a:p>
          <a:p>
            <a:pPr>
              <a:lnSpc>
                <a:spcPct val="100000"/>
              </a:lnSpc>
            </a:pPr>
            <a:r>
              <a:rPr lang="en-AU" altLang="en-US" b="1" dirty="0"/>
              <a:t>BP 110/70 </a:t>
            </a:r>
            <a:r>
              <a:rPr lang="en-AU" altLang="en-US" b="1" dirty="0" err="1"/>
              <a:t>mmhg</a:t>
            </a:r>
            <a:endParaRPr lang="en-AU" altLang="en-US" b="1" dirty="0"/>
          </a:p>
          <a:p>
            <a:pPr>
              <a:lnSpc>
                <a:spcPct val="100000"/>
              </a:lnSpc>
            </a:pPr>
            <a:endParaRPr lang="en-AU" altLang="en-US" b="1" dirty="0"/>
          </a:p>
          <a:p>
            <a:pPr>
              <a:lnSpc>
                <a:spcPct val="100000"/>
              </a:lnSpc>
            </a:pPr>
            <a:r>
              <a:rPr lang="en-AU" altLang="en-US" b="1" dirty="0"/>
              <a:t>PR 88/min</a:t>
            </a:r>
          </a:p>
          <a:p>
            <a:pPr>
              <a:lnSpc>
                <a:spcPct val="100000"/>
              </a:lnSpc>
            </a:pPr>
            <a:endParaRPr lang="en-AU" altLang="en-US" b="1" dirty="0"/>
          </a:p>
          <a:p>
            <a:pPr>
              <a:lnSpc>
                <a:spcPct val="100000"/>
              </a:lnSpc>
            </a:pPr>
            <a:r>
              <a:rPr lang="en-AU" altLang="en-US" b="1" dirty="0"/>
              <a:t>SPO2: 98 % RA</a:t>
            </a:r>
          </a:p>
          <a:p>
            <a:pPr>
              <a:lnSpc>
                <a:spcPct val="100000"/>
              </a:lnSpc>
            </a:pPr>
            <a:endParaRPr lang="en-AU" altLang="en-US" b="1" dirty="0"/>
          </a:p>
          <a:p>
            <a:pPr>
              <a:lnSpc>
                <a:spcPct val="100000"/>
              </a:lnSpc>
            </a:pPr>
            <a:r>
              <a:rPr lang="en-AU" altLang="en-US" b="1" dirty="0"/>
              <a:t>temp  97* F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412</TotalTime>
  <Words>929</Words>
  <Application>Microsoft Office PowerPoint</Application>
  <PresentationFormat>On-screen Show (4:3)</PresentationFormat>
  <Paragraphs>230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Trek</vt:lpstr>
      <vt:lpstr>BY IMCU  hod &amp; CHIEF  prof: DR. M.NATARAJAN MD              chief  prof: DR. ALAGUVENKATESAN MD           ASST PROF : DR. V.PALANiKUMARan MD D.DIAB  PRESENTOR: DR.t.m.JEYaLAKSHMI                            (2nd yr pg )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 examination</vt:lpstr>
      <vt:lpstr>General examination</vt:lpstr>
      <vt:lpstr>PowerPoint Presentation</vt:lpstr>
      <vt:lpstr>SYSTEMIC EXAMINATION</vt:lpstr>
      <vt:lpstr>Cns </vt:lpstr>
      <vt:lpstr>Other system examination</vt:lpstr>
      <vt:lpstr>investigationS</vt:lpstr>
      <vt:lpstr>Neuromedicine opinion</vt:lpstr>
      <vt:lpstr>Dermatology opinion</vt:lpstr>
      <vt:lpstr>INVESTIGATION</vt:lpstr>
      <vt:lpstr>MRI BRAIN PLAIN AND CONTRAST</vt:lpstr>
      <vt:lpstr>PowerPoint Presentation</vt:lpstr>
      <vt:lpstr>PowerPoint Presentation</vt:lpstr>
      <vt:lpstr>Csf vzv pcr </vt:lpstr>
      <vt:lpstr>PowerPoint Presentation</vt:lpstr>
      <vt:lpstr>Course in the imcu</vt:lpstr>
      <vt:lpstr>Course In the imcu</vt:lpstr>
      <vt:lpstr>PowerPoint Presentation</vt:lpstr>
      <vt:lpstr>Ct chest </vt:lpstr>
      <vt:lpstr>PowerPoint Presentation</vt:lpstr>
      <vt:lpstr>PowerPoint Presentation</vt:lpstr>
      <vt:lpstr>Usg  abdomen and scrotum</vt:lpstr>
      <vt:lpstr>ecg</vt:lpstr>
      <vt:lpstr>echo</vt:lpstr>
      <vt:lpstr>EEG</vt:lpstr>
      <vt:lpstr>Psychiatry opinion</vt:lpstr>
      <vt:lpstr>Thoracic opinion</vt:lpstr>
      <vt:lpstr>PowerPoint Presentation</vt:lpstr>
      <vt:lpstr>PowerPoint Presentation</vt:lpstr>
      <vt:lpstr>FINAL IMPRESSION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 IMCU CHIEF PROF : DR. NATARAJAN MD                            DR.ALAGHUVENKATESAN MD   ASST PROF  : DR.PALANIKUMAR MD   PRESENTOR: DR.JEYLAKSHMI                           </dc:title>
  <dc:creator>welcome</dc:creator>
  <cp:lastModifiedBy>mothijeyalakshmi1995@gmail.com</cp:lastModifiedBy>
  <cp:revision>51</cp:revision>
  <dcterms:created xsi:type="dcterms:W3CDTF">2024-09-08T06:43:24Z</dcterms:created>
  <dcterms:modified xsi:type="dcterms:W3CDTF">2024-09-11T14:16:43Z</dcterms:modified>
</cp:coreProperties>
</file>