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98" r:id="rId4"/>
    <p:sldId id="284" r:id="rId5"/>
    <p:sldId id="299" r:id="rId6"/>
    <p:sldId id="297" r:id="rId7"/>
    <p:sldId id="285" r:id="rId8"/>
    <p:sldId id="286" r:id="rId9"/>
    <p:sldId id="282" r:id="rId10"/>
    <p:sldId id="287" r:id="rId11"/>
    <p:sldId id="281" r:id="rId12"/>
    <p:sldId id="288" r:id="rId13"/>
    <p:sldId id="291" r:id="rId14"/>
    <p:sldId id="292" r:id="rId15"/>
    <p:sldId id="293" r:id="rId16"/>
    <p:sldId id="294" r:id="rId17"/>
    <p:sldId id="295" r:id="rId18"/>
    <p:sldId id="296" r:id="rId19"/>
    <p:sldId id="30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78" d="100"/>
          <a:sy n="78"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3F3EE-46D6-4A0B-89BC-385510E86280}" type="datetimeFigureOut">
              <a:rPr lang="en-IN" smtClean="0"/>
              <a:t>27-09-2024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D975D-2B03-4E80-918F-BD0E20982A7A}" type="slidenum">
              <a:rPr lang="en-IN" smtClean="0"/>
              <a:t>‹#›</a:t>
            </a:fld>
            <a:endParaRPr lang="en-IN"/>
          </a:p>
        </p:txBody>
      </p:sp>
    </p:spTree>
    <p:extLst>
      <p:ext uri="{BB962C8B-B14F-4D97-AF65-F5344CB8AC3E}">
        <p14:creationId xmlns:p14="http://schemas.microsoft.com/office/powerpoint/2010/main" val="268636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02D975D-2B03-4E80-918F-BD0E20982A7A}" type="slidenum">
              <a:rPr lang="en-IN" smtClean="0"/>
              <a:t>7</a:t>
            </a:fld>
            <a:endParaRPr lang="en-IN"/>
          </a:p>
        </p:txBody>
      </p:sp>
    </p:spTree>
    <p:extLst>
      <p:ext uri="{BB962C8B-B14F-4D97-AF65-F5344CB8AC3E}">
        <p14:creationId xmlns:p14="http://schemas.microsoft.com/office/powerpoint/2010/main" val="352981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02D975D-2B03-4E80-918F-BD0E20982A7A}" type="slidenum">
              <a:rPr lang="en-IN" smtClean="0"/>
              <a:t>13</a:t>
            </a:fld>
            <a:endParaRPr lang="en-IN"/>
          </a:p>
        </p:txBody>
      </p:sp>
    </p:spTree>
    <p:extLst>
      <p:ext uri="{BB962C8B-B14F-4D97-AF65-F5344CB8AC3E}">
        <p14:creationId xmlns:p14="http://schemas.microsoft.com/office/powerpoint/2010/main" val="1637415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9/27/2024</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9/27/2024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9/27/2024</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9/27/2024</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6DC6-B0C7-F452-7504-D756F417394E}"/>
              </a:ext>
            </a:extLst>
          </p:cNvPr>
          <p:cNvSpPr>
            <a:spLocks noGrp="1"/>
          </p:cNvSpPr>
          <p:nvPr>
            <p:ph type="ctrTitle"/>
          </p:nvPr>
        </p:nvSpPr>
        <p:spPr>
          <a:xfrm>
            <a:off x="1524000" y="945913"/>
            <a:ext cx="8241476" cy="1685368"/>
          </a:xfrm>
        </p:spPr>
        <p:txBody>
          <a:bodyPr/>
          <a:lstStyle/>
          <a:p>
            <a:r>
              <a:rPr lang="en-IN" dirty="0"/>
              <a:t>EATING DISORDER</a:t>
            </a:r>
          </a:p>
        </p:txBody>
      </p:sp>
      <p:sp>
        <p:nvSpPr>
          <p:cNvPr id="5" name="Subtitle 2">
            <a:extLst>
              <a:ext uri="{FF2B5EF4-FFF2-40B4-BE49-F238E27FC236}">
                <a16:creationId xmlns:a16="http://schemas.microsoft.com/office/drawing/2014/main" id="{A771DE3F-E8FF-B6FA-B03F-A0997E943208}"/>
              </a:ext>
            </a:extLst>
          </p:cNvPr>
          <p:cNvSpPr txBox="1">
            <a:spLocks noGrp="1"/>
          </p:cNvSpPr>
          <p:nvPr>
            <p:ph type="subTitle" idx="1"/>
          </p:nvPr>
        </p:nvSpPr>
        <p:spPr>
          <a:xfrm>
            <a:off x="5644738" y="3576372"/>
            <a:ext cx="9408628" cy="2079097"/>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defTabSz="342900">
              <a:lnSpc>
                <a:spcPct val="100000"/>
              </a:lnSpc>
              <a:spcBef>
                <a:spcPts val="0"/>
              </a:spcBef>
              <a:buClr>
                <a:srgbClr val="1E5155">
                  <a:lumMod val="40000"/>
                  <a:lumOff val="60000"/>
                </a:srgbClr>
              </a:buClr>
              <a:buSzPct val="80000"/>
              <a:buFont typeface="Wingdings 3" charset="2"/>
              <a:buNone/>
              <a:defRPr/>
            </a:pPr>
            <a:r>
              <a:rPr lang="en-IN" sz="1600" cap="all" dirty="0">
                <a:solidFill>
                  <a:srgbClr val="FF0000"/>
                </a:solidFill>
                <a:latin typeface="Times New Roman" panose="02020603050405020304" pitchFamily="18" charset="0"/>
                <a:ea typeface="+mj-ea"/>
                <a:cs typeface="Times New Roman" panose="02020603050405020304" pitchFamily="18" charset="0"/>
              </a:rPr>
              <a:t>By 4</a:t>
            </a:r>
            <a:r>
              <a:rPr lang="en-IN" sz="1600" cap="all" baseline="30000" dirty="0">
                <a:solidFill>
                  <a:srgbClr val="FF0000"/>
                </a:solidFill>
                <a:latin typeface="Times New Roman" panose="02020603050405020304" pitchFamily="18" charset="0"/>
                <a:ea typeface="+mj-ea"/>
                <a:cs typeface="Times New Roman" panose="02020603050405020304" pitchFamily="18" charset="0"/>
              </a:rPr>
              <a:t>TH</a:t>
            </a:r>
            <a:r>
              <a:rPr lang="en-IN" sz="1600" cap="all" dirty="0">
                <a:solidFill>
                  <a:srgbClr val="FF0000"/>
                </a:solidFill>
                <a:latin typeface="Times New Roman" panose="02020603050405020304" pitchFamily="18" charset="0"/>
                <a:ea typeface="+mj-ea"/>
                <a:cs typeface="Times New Roman" panose="02020603050405020304" pitchFamily="18" charset="0"/>
              </a:rPr>
              <a:t> MEDICAL UNIT</a:t>
            </a:r>
          </a:p>
          <a:p>
            <a:pPr defTabSz="342900">
              <a:lnSpc>
                <a:spcPct val="100000"/>
              </a:lnSpc>
              <a:spcBef>
                <a:spcPts val="0"/>
              </a:spcBef>
              <a:buClr>
                <a:srgbClr val="1E5155">
                  <a:lumMod val="40000"/>
                  <a:lumOff val="60000"/>
                </a:srgbClr>
              </a:buClr>
              <a:buSzPct val="80000"/>
              <a:buFont typeface="Wingdings 3" charset="2"/>
              <a:buNone/>
              <a:defRPr/>
            </a:pPr>
            <a:r>
              <a:rPr lang="en-IN" sz="1600" cap="all" dirty="0">
                <a:solidFill>
                  <a:srgbClr val="FF0000"/>
                </a:solidFill>
                <a:latin typeface="Times New Roman" panose="02020603050405020304" pitchFamily="18" charset="0"/>
                <a:ea typeface="+mj-ea"/>
                <a:cs typeface="Times New Roman" panose="02020603050405020304" pitchFamily="18" charset="0"/>
              </a:rPr>
              <a:t>CHIEF PROF.DR.S.PEER MOHAMED M.D</a:t>
            </a:r>
          </a:p>
          <a:p>
            <a:pPr defTabSz="342900">
              <a:lnSpc>
                <a:spcPct val="100000"/>
              </a:lnSpc>
              <a:spcBef>
                <a:spcPts val="0"/>
              </a:spcBef>
              <a:buClr>
                <a:srgbClr val="1E5155">
                  <a:lumMod val="40000"/>
                  <a:lumOff val="60000"/>
                </a:srgbClr>
              </a:buClr>
              <a:buSzPct val="80000"/>
              <a:buFont typeface="Wingdings 3" charset="2"/>
              <a:buNone/>
              <a:defRPr/>
            </a:pPr>
            <a:r>
              <a:rPr lang="en-IN" sz="1600" cap="all" dirty="0">
                <a:solidFill>
                  <a:srgbClr val="FF0000"/>
                </a:solidFill>
                <a:latin typeface="Times New Roman" panose="02020603050405020304" pitchFamily="18" charset="0"/>
                <a:ea typeface="+mj-ea"/>
                <a:cs typeface="Times New Roman" panose="02020603050405020304" pitchFamily="18" charset="0"/>
              </a:rPr>
              <a:t>ASST PROF DR.M.SATHEESHKUMAR M.D</a:t>
            </a:r>
          </a:p>
          <a:p>
            <a:pPr defTabSz="342900">
              <a:lnSpc>
                <a:spcPct val="100000"/>
              </a:lnSpc>
              <a:spcBef>
                <a:spcPts val="0"/>
              </a:spcBef>
              <a:buClr>
                <a:srgbClr val="1E5155">
                  <a:lumMod val="40000"/>
                  <a:lumOff val="60000"/>
                </a:srgbClr>
              </a:buClr>
              <a:buSzPct val="80000"/>
              <a:buFont typeface="Wingdings 3" charset="2"/>
              <a:buNone/>
              <a:defRPr/>
            </a:pPr>
            <a:r>
              <a:rPr lang="en-IN" sz="1600" cap="all" dirty="0">
                <a:solidFill>
                  <a:srgbClr val="FF0000"/>
                </a:solidFill>
                <a:latin typeface="Times New Roman" panose="02020603050405020304" pitchFamily="18" charset="0"/>
                <a:ea typeface="+mj-ea"/>
                <a:cs typeface="Times New Roman" panose="02020603050405020304" pitchFamily="18" charset="0"/>
              </a:rPr>
              <a:t>                     DR.C.VIGNESH M.D</a:t>
            </a:r>
          </a:p>
          <a:p>
            <a:pPr defTabSz="342900">
              <a:lnSpc>
                <a:spcPct val="100000"/>
              </a:lnSpc>
              <a:spcBef>
                <a:spcPts val="0"/>
              </a:spcBef>
              <a:buClr>
                <a:srgbClr val="1E5155">
                  <a:lumMod val="40000"/>
                  <a:lumOff val="60000"/>
                </a:srgbClr>
              </a:buClr>
              <a:buSzPct val="80000"/>
              <a:buFont typeface="Wingdings 3" charset="2"/>
              <a:buNone/>
              <a:defRPr/>
            </a:pPr>
            <a:r>
              <a:rPr lang="en-IN" sz="1600" cap="all" dirty="0">
                <a:solidFill>
                  <a:srgbClr val="FF0000"/>
                </a:solidFill>
                <a:latin typeface="Times New Roman" panose="02020603050405020304" pitchFamily="18" charset="0"/>
                <a:ea typeface="+mj-ea"/>
                <a:cs typeface="Times New Roman" panose="02020603050405020304" pitchFamily="18" charset="0"/>
              </a:rPr>
              <a:t>                     DR.V.P.PRIYA M.D</a:t>
            </a:r>
          </a:p>
        </p:txBody>
      </p:sp>
    </p:spTree>
    <p:extLst>
      <p:ext uri="{BB962C8B-B14F-4D97-AF65-F5344CB8AC3E}">
        <p14:creationId xmlns:p14="http://schemas.microsoft.com/office/powerpoint/2010/main" val="363753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B611-118F-BC79-234F-F2958CDA8D9B}"/>
              </a:ext>
            </a:extLst>
          </p:cNvPr>
          <p:cNvSpPr>
            <a:spLocks noGrp="1"/>
          </p:cNvSpPr>
          <p:nvPr>
            <p:ph type="title"/>
          </p:nvPr>
        </p:nvSpPr>
        <p:spPr>
          <a:xfrm>
            <a:off x="0" y="923827"/>
            <a:ext cx="9603275" cy="698495"/>
          </a:xfrm>
        </p:spPr>
        <p:txBody>
          <a:bodyPr/>
          <a:lstStyle/>
          <a:p>
            <a:endParaRPr lang="en-IN" dirty="0"/>
          </a:p>
        </p:txBody>
      </p:sp>
      <p:sp>
        <p:nvSpPr>
          <p:cNvPr id="3" name="Content Placeholder 2">
            <a:extLst>
              <a:ext uri="{FF2B5EF4-FFF2-40B4-BE49-F238E27FC236}">
                <a16:creationId xmlns:a16="http://schemas.microsoft.com/office/drawing/2014/main" id="{8A6BF615-BBFC-4B88-EB9E-82CB283D9332}"/>
              </a:ext>
            </a:extLst>
          </p:cNvPr>
          <p:cNvSpPr>
            <a:spLocks noGrp="1"/>
          </p:cNvSpPr>
          <p:nvPr>
            <p:ph idx="1"/>
          </p:nvPr>
        </p:nvSpPr>
        <p:spPr>
          <a:xfrm>
            <a:off x="176982" y="1809135"/>
            <a:ext cx="9222658" cy="4247536"/>
          </a:xfrm>
        </p:spPr>
        <p:txBody>
          <a:bodyPr>
            <a:normAutofit lnSpcReduction="10000"/>
          </a:bodyPr>
          <a:lstStyle/>
          <a:p>
            <a:pPr marL="0" indent="0">
              <a:lnSpc>
                <a:spcPct val="110000"/>
              </a:lnSpc>
              <a:buNone/>
            </a:pPr>
            <a:r>
              <a:rPr lang="en-IN" dirty="0">
                <a:solidFill>
                  <a:schemeClr val="accent5"/>
                </a:solidFill>
              </a:rPr>
              <a:t>Cognitive-</a:t>
            </a:r>
            <a:r>
              <a:rPr lang="en-IN" dirty="0" err="1">
                <a:solidFill>
                  <a:schemeClr val="accent5"/>
                </a:solidFill>
              </a:rPr>
              <a:t>Behavioral</a:t>
            </a:r>
            <a:r>
              <a:rPr lang="en-IN" dirty="0">
                <a:solidFill>
                  <a:schemeClr val="accent5"/>
                </a:solidFill>
              </a:rPr>
              <a:t> Therapy</a:t>
            </a:r>
          </a:p>
          <a:p>
            <a:pPr lvl="1">
              <a:lnSpc>
                <a:spcPct val="110000"/>
              </a:lnSpc>
            </a:pPr>
            <a:r>
              <a:rPr lang="en-IN" dirty="0"/>
              <a:t>Taught cognitive restructuring to identify automatic thoughts and to challenge their core beliefs. </a:t>
            </a:r>
          </a:p>
          <a:p>
            <a:pPr lvl="1">
              <a:lnSpc>
                <a:spcPct val="110000"/>
              </a:lnSpc>
            </a:pPr>
            <a:r>
              <a:rPr lang="en-IN" dirty="0"/>
              <a:t>Problem solving - patients learn to devise strategies to cope with their food-related and interpersonal problems.</a:t>
            </a:r>
          </a:p>
          <a:p>
            <a:pPr marL="0" indent="0">
              <a:lnSpc>
                <a:spcPct val="110000"/>
              </a:lnSpc>
              <a:buNone/>
            </a:pPr>
            <a:r>
              <a:rPr lang="en-IN" dirty="0">
                <a:solidFill>
                  <a:schemeClr val="accent5"/>
                </a:solidFill>
              </a:rPr>
              <a:t>Dynamic Psychotherapy</a:t>
            </a:r>
          </a:p>
          <a:p>
            <a:pPr lvl="1">
              <a:lnSpc>
                <a:spcPct val="110000"/>
              </a:lnSpc>
            </a:pPr>
            <a:r>
              <a:rPr lang="en-IN" dirty="0"/>
              <a:t>Therapists empathize with patients' points of view and take active interest in what their patients think and convey to patients that their autonomy is respected</a:t>
            </a:r>
          </a:p>
          <a:p>
            <a:pPr marL="0" indent="0">
              <a:lnSpc>
                <a:spcPct val="110000"/>
              </a:lnSpc>
              <a:buNone/>
            </a:pPr>
            <a:r>
              <a:rPr lang="en-IN" dirty="0">
                <a:solidFill>
                  <a:schemeClr val="accent5"/>
                </a:solidFill>
              </a:rPr>
              <a:t>Family Therapy</a:t>
            </a:r>
          </a:p>
          <a:p>
            <a:pPr lvl="1">
              <a:lnSpc>
                <a:spcPct val="110000"/>
              </a:lnSpc>
            </a:pPr>
            <a:r>
              <a:rPr lang="en-IN" dirty="0"/>
              <a:t>Maudsley method – parents take responsibility of refeeding their eating disordered child with the therapist’s support</a:t>
            </a:r>
          </a:p>
          <a:p>
            <a:pPr lvl="1">
              <a:lnSpc>
                <a:spcPct val="110000"/>
              </a:lnSpc>
            </a:pPr>
            <a:endParaRPr lang="en-IN" dirty="0"/>
          </a:p>
          <a:p>
            <a:endParaRPr lang="en-IN" dirty="0"/>
          </a:p>
        </p:txBody>
      </p:sp>
      <p:pic>
        <p:nvPicPr>
          <p:cNvPr id="5" name="Picture 4">
            <a:extLst>
              <a:ext uri="{FF2B5EF4-FFF2-40B4-BE49-F238E27FC236}">
                <a16:creationId xmlns:a16="http://schemas.microsoft.com/office/drawing/2014/main" id="{5A170DBE-2301-F11C-77A9-91F98EB29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643" y="3608970"/>
            <a:ext cx="3119357" cy="2447701"/>
          </a:xfrm>
          <a:prstGeom prst="rect">
            <a:avLst/>
          </a:prstGeom>
        </p:spPr>
      </p:pic>
    </p:spTree>
    <p:extLst>
      <p:ext uri="{BB962C8B-B14F-4D97-AF65-F5344CB8AC3E}">
        <p14:creationId xmlns:p14="http://schemas.microsoft.com/office/powerpoint/2010/main" val="236451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664F-C14A-D5DD-B69F-087EF6CEC889}"/>
              </a:ext>
            </a:extLst>
          </p:cNvPr>
          <p:cNvSpPr>
            <a:spLocks noGrp="1"/>
          </p:cNvSpPr>
          <p:nvPr>
            <p:ph type="title"/>
          </p:nvPr>
        </p:nvSpPr>
        <p:spPr>
          <a:xfrm>
            <a:off x="1130270" y="953325"/>
            <a:ext cx="9603275" cy="639502"/>
          </a:xfrm>
        </p:spPr>
        <p:txBody>
          <a:bodyPr/>
          <a:lstStyle/>
          <a:p>
            <a:r>
              <a:rPr lang="en-IN" b="1" dirty="0">
                <a:solidFill>
                  <a:srgbClr val="FF0000"/>
                </a:solidFill>
              </a:rPr>
              <a:t>PHARMACOTHERAPY :-</a:t>
            </a:r>
            <a:endParaRPr lang="en-IN" b="1" dirty="0"/>
          </a:p>
        </p:txBody>
      </p:sp>
      <p:sp>
        <p:nvSpPr>
          <p:cNvPr id="3" name="Content Placeholder 2">
            <a:extLst>
              <a:ext uri="{FF2B5EF4-FFF2-40B4-BE49-F238E27FC236}">
                <a16:creationId xmlns:a16="http://schemas.microsoft.com/office/drawing/2014/main" id="{C54D1D6D-7720-2240-E9D9-0145DA3DAF7A}"/>
              </a:ext>
            </a:extLst>
          </p:cNvPr>
          <p:cNvSpPr>
            <a:spLocks noGrp="1"/>
          </p:cNvSpPr>
          <p:nvPr>
            <p:ph idx="1"/>
          </p:nvPr>
        </p:nvSpPr>
        <p:spPr>
          <a:xfrm>
            <a:off x="1130270" y="1671484"/>
            <a:ext cx="9603275" cy="3794861"/>
          </a:xfrm>
        </p:spPr>
        <p:txBody>
          <a:bodyPr>
            <a:normAutofit fontScale="92500" lnSpcReduction="10000"/>
          </a:bodyPr>
          <a:lstStyle/>
          <a:p>
            <a:r>
              <a:rPr lang="en-IN" dirty="0"/>
              <a:t>SSRIs </a:t>
            </a:r>
          </a:p>
          <a:p>
            <a:r>
              <a:rPr lang="en-IN" dirty="0"/>
              <a:t>Atypical antipsychotics – Olanzapine</a:t>
            </a:r>
          </a:p>
          <a:p>
            <a:r>
              <a:rPr lang="en-IN" dirty="0"/>
              <a:t>Cyproheptadine - antihistaminic and </a:t>
            </a:r>
            <a:r>
              <a:rPr lang="en-IN" dirty="0" err="1"/>
              <a:t>antiserotonergic</a:t>
            </a:r>
            <a:r>
              <a:rPr lang="en-IN" dirty="0"/>
              <a:t> properties -restricting type of anorexia nervosa. </a:t>
            </a:r>
          </a:p>
          <a:p>
            <a:r>
              <a:rPr lang="en-IN" dirty="0"/>
              <a:t>Amitriptyline - some benefit. </a:t>
            </a:r>
          </a:p>
          <a:p>
            <a:r>
              <a:rPr lang="en-IN" dirty="0"/>
              <a:t>Other medications that have been tried with variable results include </a:t>
            </a:r>
          </a:p>
          <a:p>
            <a:pPr lvl="1"/>
            <a:r>
              <a:rPr lang="en-IN" dirty="0"/>
              <a:t>Clomipramine </a:t>
            </a:r>
          </a:p>
          <a:p>
            <a:pPr lvl="1"/>
            <a:r>
              <a:rPr lang="en-IN" dirty="0"/>
              <a:t>Pimozide</a:t>
            </a:r>
          </a:p>
          <a:p>
            <a:pPr lvl="1"/>
            <a:r>
              <a:rPr lang="en-IN" dirty="0"/>
              <a:t>Chlorpromazine</a:t>
            </a:r>
          </a:p>
          <a:p>
            <a:endParaRPr lang="en-IN" dirty="0"/>
          </a:p>
        </p:txBody>
      </p:sp>
    </p:spTree>
    <p:extLst>
      <p:ext uri="{BB962C8B-B14F-4D97-AF65-F5344CB8AC3E}">
        <p14:creationId xmlns:p14="http://schemas.microsoft.com/office/powerpoint/2010/main" val="122206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F5E-2C9E-B591-9B42-235A5F9DE09F}"/>
              </a:ext>
            </a:extLst>
          </p:cNvPr>
          <p:cNvSpPr>
            <a:spLocks noGrp="1"/>
          </p:cNvSpPr>
          <p:nvPr>
            <p:ph type="title"/>
          </p:nvPr>
        </p:nvSpPr>
        <p:spPr>
          <a:xfrm>
            <a:off x="186373" y="864834"/>
            <a:ext cx="9603275" cy="610005"/>
          </a:xfrm>
        </p:spPr>
        <p:txBody>
          <a:bodyPr/>
          <a:lstStyle/>
          <a:p>
            <a:r>
              <a:rPr lang="en-IN" b="1" dirty="0">
                <a:solidFill>
                  <a:srgbClr val="FF0000"/>
                </a:solidFill>
              </a:rPr>
              <a:t>BULIMIA NERVOSA :-</a:t>
            </a:r>
            <a:endParaRPr lang="en-IN" b="1" dirty="0"/>
          </a:p>
        </p:txBody>
      </p:sp>
      <p:sp>
        <p:nvSpPr>
          <p:cNvPr id="3" name="Content Placeholder 2">
            <a:extLst>
              <a:ext uri="{FF2B5EF4-FFF2-40B4-BE49-F238E27FC236}">
                <a16:creationId xmlns:a16="http://schemas.microsoft.com/office/drawing/2014/main" id="{2258BE96-24A1-E572-301C-4CB2FC1BEDF5}"/>
              </a:ext>
            </a:extLst>
          </p:cNvPr>
          <p:cNvSpPr>
            <a:spLocks noGrp="1"/>
          </p:cNvSpPr>
          <p:nvPr>
            <p:ph idx="1"/>
          </p:nvPr>
        </p:nvSpPr>
        <p:spPr>
          <a:xfrm>
            <a:off x="0" y="1700981"/>
            <a:ext cx="11543071" cy="3991506"/>
          </a:xfrm>
        </p:spPr>
        <p:txBody>
          <a:bodyPr>
            <a:normAutofit/>
          </a:bodyPr>
          <a:lstStyle/>
          <a:p>
            <a:pPr>
              <a:lnSpc>
                <a:spcPct val="110000"/>
              </a:lnSpc>
            </a:pPr>
            <a:r>
              <a:rPr lang="en-IN" sz="2000" dirty="0"/>
              <a:t>Episodes of binge eating </a:t>
            </a:r>
            <a:r>
              <a:rPr lang="en-IN" sz="2000" dirty="0">
                <a:sym typeface="Wingdings" panose="05000000000000000000" pitchFamily="2" charset="2"/>
              </a:rPr>
              <a:t> </a:t>
            </a:r>
            <a:r>
              <a:rPr lang="en-IN" sz="2000" dirty="0"/>
              <a:t>physical discomfort such as abdominal pain or nausea </a:t>
            </a:r>
            <a:r>
              <a:rPr lang="en-IN" sz="2000" dirty="0">
                <a:sym typeface="Wingdings" panose="05000000000000000000" pitchFamily="2" charset="2"/>
              </a:rPr>
              <a:t> </a:t>
            </a:r>
            <a:r>
              <a:rPr lang="en-IN" sz="2000" dirty="0"/>
              <a:t>terminates binge eating </a:t>
            </a:r>
            <a:r>
              <a:rPr lang="en-IN" sz="2000" dirty="0">
                <a:sym typeface="Wingdings" panose="05000000000000000000" pitchFamily="2" charset="2"/>
              </a:rPr>
              <a:t> </a:t>
            </a:r>
            <a:r>
              <a:rPr lang="en-IN" sz="2000" dirty="0"/>
              <a:t>feelings of guilt, depression, or self-disgust </a:t>
            </a:r>
            <a:r>
              <a:rPr lang="en-IN" sz="2000" dirty="0">
                <a:sym typeface="Wingdings" panose="05000000000000000000" pitchFamily="2" charset="2"/>
              </a:rPr>
              <a:t></a:t>
            </a:r>
            <a:r>
              <a:rPr lang="en-IN" sz="2000" dirty="0"/>
              <a:t> compensatory behaviours, such as purging or excessive exercise.</a:t>
            </a:r>
          </a:p>
          <a:p>
            <a:pPr>
              <a:lnSpc>
                <a:spcPct val="110000"/>
              </a:lnSpc>
            </a:pPr>
            <a:r>
              <a:rPr lang="en-IN" sz="2000" dirty="0"/>
              <a:t>Unlike patients with anorexia nervosa, those with bulimia nervosa typically maintain a normal body weight.</a:t>
            </a:r>
          </a:p>
          <a:p>
            <a:pPr>
              <a:lnSpc>
                <a:spcPct val="110000"/>
              </a:lnSpc>
            </a:pPr>
            <a:r>
              <a:rPr lang="en-IN" sz="2000" dirty="0"/>
              <a:t>Prevalence - 1 to 4 percent of young women</a:t>
            </a:r>
          </a:p>
          <a:p>
            <a:pPr>
              <a:lnSpc>
                <a:spcPct val="110000"/>
              </a:lnSpc>
            </a:pPr>
            <a:r>
              <a:rPr lang="en-IN" sz="2000" dirty="0"/>
              <a:t>More common in women than in men (10:1)</a:t>
            </a:r>
          </a:p>
          <a:p>
            <a:endParaRPr lang="en-IN" dirty="0"/>
          </a:p>
        </p:txBody>
      </p:sp>
      <p:pic>
        <p:nvPicPr>
          <p:cNvPr id="4" name="Picture 3">
            <a:extLst>
              <a:ext uri="{FF2B5EF4-FFF2-40B4-BE49-F238E27FC236}">
                <a16:creationId xmlns:a16="http://schemas.microsoft.com/office/drawing/2014/main" id="{885DC742-46AF-68E2-1A13-44DD492DE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242" y="3492909"/>
            <a:ext cx="3759829" cy="2317404"/>
          </a:xfrm>
          <a:prstGeom prst="rect">
            <a:avLst/>
          </a:prstGeom>
        </p:spPr>
      </p:pic>
    </p:spTree>
    <p:extLst>
      <p:ext uri="{BB962C8B-B14F-4D97-AF65-F5344CB8AC3E}">
        <p14:creationId xmlns:p14="http://schemas.microsoft.com/office/powerpoint/2010/main" val="258382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03A3-324B-5EBF-7E31-E98957EDC270}"/>
              </a:ext>
            </a:extLst>
          </p:cNvPr>
          <p:cNvSpPr>
            <a:spLocks noGrp="1"/>
          </p:cNvSpPr>
          <p:nvPr>
            <p:ph type="title"/>
          </p:nvPr>
        </p:nvSpPr>
        <p:spPr>
          <a:xfrm>
            <a:off x="97883" y="945696"/>
            <a:ext cx="9603275" cy="637298"/>
          </a:xfrm>
        </p:spPr>
        <p:txBody>
          <a:bodyPr/>
          <a:lstStyle/>
          <a:p>
            <a:r>
              <a:rPr lang="en-IN" b="1" dirty="0">
                <a:solidFill>
                  <a:srgbClr val="FF0000"/>
                </a:solidFill>
              </a:rPr>
              <a:t>DSM -5 BULIMIA NERVOSA :-</a:t>
            </a:r>
            <a:endParaRPr lang="en-IN" b="1" dirty="0"/>
          </a:p>
        </p:txBody>
      </p:sp>
      <p:sp>
        <p:nvSpPr>
          <p:cNvPr id="3" name="Content Placeholder 2">
            <a:extLst>
              <a:ext uri="{FF2B5EF4-FFF2-40B4-BE49-F238E27FC236}">
                <a16:creationId xmlns:a16="http://schemas.microsoft.com/office/drawing/2014/main" id="{05C615C4-B003-AD95-F673-9301B1E7C5AF}"/>
              </a:ext>
            </a:extLst>
          </p:cNvPr>
          <p:cNvSpPr>
            <a:spLocks noGrp="1"/>
          </p:cNvSpPr>
          <p:nvPr>
            <p:ph idx="1"/>
          </p:nvPr>
        </p:nvSpPr>
        <p:spPr>
          <a:xfrm>
            <a:off x="206477" y="1582993"/>
            <a:ext cx="11887639" cy="4404851"/>
          </a:xfrm>
        </p:spPr>
        <p:txBody>
          <a:bodyPr>
            <a:normAutofit lnSpcReduction="10000"/>
          </a:bodyPr>
          <a:lstStyle/>
          <a:p>
            <a:pPr marL="0" indent="0">
              <a:lnSpc>
                <a:spcPct val="120000"/>
              </a:lnSpc>
              <a:buNone/>
            </a:pPr>
            <a:r>
              <a:rPr lang="en-IN" sz="2000" dirty="0"/>
              <a:t>a)  Recurrent episodes of binge eating characterized by both of the following: </a:t>
            </a:r>
          </a:p>
          <a:p>
            <a:pPr marL="0" indent="0">
              <a:lnSpc>
                <a:spcPct val="120000"/>
              </a:lnSpc>
              <a:buNone/>
            </a:pPr>
            <a:r>
              <a:rPr lang="en-IN" sz="2000" dirty="0"/>
              <a:t>	1. Eating (e.g., within any 2-hour time period), an amount of food that is definitely larger than what most individuals would eat in a similar period of time under similar circumstances. </a:t>
            </a:r>
          </a:p>
          <a:p>
            <a:pPr marL="0" indent="0">
              <a:lnSpc>
                <a:spcPct val="120000"/>
              </a:lnSpc>
              <a:buNone/>
            </a:pPr>
            <a:r>
              <a:rPr lang="en-IN" sz="2000" dirty="0"/>
              <a:t>	2. A sense of lack of control over eating during episode.</a:t>
            </a:r>
          </a:p>
          <a:p>
            <a:pPr marL="0" indent="0">
              <a:lnSpc>
                <a:spcPct val="120000"/>
              </a:lnSpc>
              <a:buNone/>
            </a:pPr>
            <a:r>
              <a:rPr lang="en-IN" sz="2000" dirty="0"/>
              <a:t>b)   Recurrent inappropriate compensatory behaviours in order to prevent weight gain, such as self-induced vomiting; misuse of laxatives, diuretics, or other medications; fasting; or excessive exercise. </a:t>
            </a:r>
          </a:p>
          <a:p>
            <a:pPr marL="0" indent="0">
              <a:lnSpc>
                <a:spcPct val="120000"/>
              </a:lnSpc>
              <a:buNone/>
            </a:pPr>
            <a:r>
              <a:rPr lang="en-IN" sz="2000" dirty="0"/>
              <a:t>c)   Occur at least once a week for 3 months. </a:t>
            </a:r>
          </a:p>
          <a:p>
            <a:pPr marL="0" indent="0">
              <a:lnSpc>
                <a:spcPct val="120000"/>
              </a:lnSpc>
              <a:buNone/>
            </a:pPr>
            <a:r>
              <a:rPr lang="en-IN" sz="2000" dirty="0"/>
              <a:t>d)   Self-evaluation is unduly influenced by body shape and weight. </a:t>
            </a:r>
          </a:p>
          <a:p>
            <a:pPr marL="0" indent="0">
              <a:lnSpc>
                <a:spcPct val="120000"/>
              </a:lnSpc>
              <a:buNone/>
            </a:pPr>
            <a:r>
              <a:rPr lang="en-IN" sz="2000" dirty="0"/>
              <a:t>e)   The disturbance does not occur exclusively during episodes of anorexia nervosa. </a:t>
            </a:r>
          </a:p>
          <a:p>
            <a:endParaRPr lang="en-IN" sz="2000" dirty="0"/>
          </a:p>
          <a:p>
            <a:pPr marL="0" indent="0">
              <a:lnSpc>
                <a:spcPct val="120000"/>
              </a:lnSpc>
              <a:buNone/>
            </a:pPr>
            <a:endParaRPr lang="en-IN" sz="2000" dirty="0"/>
          </a:p>
          <a:p>
            <a:endParaRPr lang="en-IN" dirty="0"/>
          </a:p>
        </p:txBody>
      </p:sp>
    </p:spTree>
    <p:extLst>
      <p:ext uri="{BB962C8B-B14F-4D97-AF65-F5344CB8AC3E}">
        <p14:creationId xmlns:p14="http://schemas.microsoft.com/office/powerpoint/2010/main" val="128966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BB4F-C375-DC25-3DF0-B90FEA414A48}"/>
              </a:ext>
            </a:extLst>
          </p:cNvPr>
          <p:cNvSpPr>
            <a:spLocks noGrp="1"/>
          </p:cNvSpPr>
          <p:nvPr>
            <p:ph type="title"/>
          </p:nvPr>
        </p:nvSpPr>
        <p:spPr>
          <a:xfrm>
            <a:off x="176541" y="953325"/>
            <a:ext cx="9603275" cy="629670"/>
          </a:xfrm>
        </p:spPr>
        <p:txBody>
          <a:bodyPr/>
          <a:lstStyle/>
          <a:p>
            <a:r>
              <a:rPr lang="en-US" b="1" dirty="0">
                <a:solidFill>
                  <a:srgbClr val="FF0000"/>
                </a:solidFill>
              </a:rPr>
              <a:t>COMPLICATIONS :-</a:t>
            </a:r>
            <a:endParaRPr lang="en-IN" b="1" dirty="0">
              <a:solidFill>
                <a:srgbClr val="FF0000"/>
              </a:solidFill>
            </a:endParaRPr>
          </a:p>
        </p:txBody>
      </p:sp>
      <p:sp>
        <p:nvSpPr>
          <p:cNvPr id="3" name="Content Placeholder 2">
            <a:extLst>
              <a:ext uri="{FF2B5EF4-FFF2-40B4-BE49-F238E27FC236}">
                <a16:creationId xmlns:a16="http://schemas.microsoft.com/office/drawing/2014/main" id="{CD314AF9-641A-667D-C24B-AF33BF7698B8}"/>
              </a:ext>
            </a:extLst>
          </p:cNvPr>
          <p:cNvSpPr>
            <a:spLocks noGrp="1"/>
          </p:cNvSpPr>
          <p:nvPr>
            <p:ph idx="1"/>
          </p:nvPr>
        </p:nvSpPr>
        <p:spPr>
          <a:xfrm>
            <a:off x="393291" y="1582995"/>
            <a:ext cx="6695768" cy="4321680"/>
          </a:xfrm>
        </p:spPr>
        <p:txBody>
          <a:bodyPr/>
          <a:lstStyle/>
          <a:p>
            <a:pPr>
              <a:lnSpc>
                <a:spcPct val="100000"/>
              </a:lnSpc>
            </a:pPr>
            <a:r>
              <a:rPr lang="en-IN" sz="2000" dirty="0"/>
              <a:t>Dehydration and electrolyte disturbances - who purge regularly. </a:t>
            </a:r>
          </a:p>
          <a:p>
            <a:pPr>
              <a:lnSpc>
                <a:spcPct val="100000"/>
              </a:lnSpc>
            </a:pPr>
            <a:r>
              <a:rPr lang="en-IN" sz="2000" dirty="0"/>
              <a:t>Hypomagnesemia, </a:t>
            </a:r>
            <a:r>
              <a:rPr lang="en-IN" sz="2000" dirty="0" err="1"/>
              <a:t>hypokalemia,hyponatrmia</a:t>
            </a:r>
            <a:r>
              <a:rPr lang="en-IN" sz="2000" dirty="0"/>
              <a:t>, </a:t>
            </a:r>
            <a:r>
              <a:rPr lang="en-IN" sz="2000" dirty="0" err="1"/>
              <a:t>hyperamylasemia</a:t>
            </a:r>
            <a:r>
              <a:rPr lang="en-IN" sz="2000" dirty="0"/>
              <a:t>. </a:t>
            </a:r>
          </a:p>
          <a:p>
            <a:pPr>
              <a:lnSpc>
                <a:spcPct val="100000"/>
              </a:lnSpc>
            </a:pPr>
            <a:r>
              <a:rPr lang="en-IN" sz="2000" dirty="0"/>
              <a:t>Myocardial toxicity – from emetine</a:t>
            </a:r>
          </a:p>
          <a:p>
            <a:pPr>
              <a:lnSpc>
                <a:spcPct val="100000"/>
              </a:lnSpc>
            </a:pPr>
            <a:r>
              <a:rPr lang="en-IN" sz="2000" dirty="0"/>
              <a:t>Russell sign - calluses on knuckles from teeth scraping, “moth-eaten”                                                   look of teeth, loss of dental enamel</a:t>
            </a:r>
          </a:p>
          <a:p>
            <a:pPr>
              <a:lnSpc>
                <a:spcPct val="100000"/>
              </a:lnSpc>
            </a:pPr>
            <a:r>
              <a:rPr lang="en-IN" sz="2000" dirty="0"/>
              <a:t>Menstrual disturbances. </a:t>
            </a:r>
          </a:p>
          <a:p>
            <a:pPr>
              <a:lnSpc>
                <a:spcPct val="100000"/>
              </a:lnSpc>
            </a:pPr>
            <a:r>
              <a:rPr lang="en-IN" sz="2000" dirty="0"/>
              <a:t>Hypotension and bradycardia </a:t>
            </a:r>
          </a:p>
          <a:p>
            <a:endParaRPr lang="en-IN" dirty="0"/>
          </a:p>
        </p:txBody>
      </p:sp>
      <p:pic>
        <p:nvPicPr>
          <p:cNvPr id="4" name="Picture 3">
            <a:extLst>
              <a:ext uri="{FF2B5EF4-FFF2-40B4-BE49-F238E27FC236}">
                <a16:creationId xmlns:a16="http://schemas.microsoft.com/office/drawing/2014/main" id="{524ABC61-D093-DD4F-CF73-5F13E55A9AF6}"/>
              </a:ext>
            </a:extLst>
          </p:cNvPr>
          <p:cNvPicPr>
            <a:picLocks noChangeAspect="1"/>
          </p:cNvPicPr>
          <p:nvPr/>
        </p:nvPicPr>
        <p:blipFill>
          <a:blip r:embed="rId2"/>
          <a:stretch>
            <a:fillRect/>
          </a:stretch>
        </p:blipFill>
        <p:spPr>
          <a:xfrm>
            <a:off x="8121697" y="2229465"/>
            <a:ext cx="3316237" cy="2579783"/>
          </a:xfrm>
          <a:prstGeom prst="rect">
            <a:avLst/>
          </a:prstGeom>
        </p:spPr>
      </p:pic>
    </p:spTree>
    <p:extLst>
      <p:ext uri="{BB962C8B-B14F-4D97-AF65-F5344CB8AC3E}">
        <p14:creationId xmlns:p14="http://schemas.microsoft.com/office/powerpoint/2010/main" val="51088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36BB-7624-C829-7E8A-E0F0B77E1337}"/>
              </a:ext>
            </a:extLst>
          </p:cNvPr>
          <p:cNvSpPr>
            <a:spLocks noGrp="1"/>
          </p:cNvSpPr>
          <p:nvPr>
            <p:ph type="title"/>
          </p:nvPr>
        </p:nvSpPr>
        <p:spPr>
          <a:xfrm>
            <a:off x="1130270" y="953324"/>
            <a:ext cx="9603275" cy="610005"/>
          </a:xfrm>
        </p:spPr>
        <p:txBody>
          <a:bodyPr/>
          <a:lstStyle/>
          <a:p>
            <a:r>
              <a:rPr lang="en-IN" b="1" dirty="0">
                <a:solidFill>
                  <a:srgbClr val="FF0000"/>
                </a:solidFill>
              </a:rPr>
              <a:t>TREATMENT :-</a:t>
            </a:r>
            <a:endParaRPr lang="en-IN" b="1" dirty="0"/>
          </a:p>
        </p:txBody>
      </p:sp>
      <p:sp>
        <p:nvSpPr>
          <p:cNvPr id="3" name="Content Placeholder 2">
            <a:extLst>
              <a:ext uri="{FF2B5EF4-FFF2-40B4-BE49-F238E27FC236}">
                <a16:creationId xmlns:a16="http://schemas.microsoft.com/office/drawing/2014/main" id="{7CD34B19-1753-F51A-6D71-1913093FB78A}"/>
              </a:ext>
            </a:extLst>
          </p:cNvPr>
          <p:cNvSpPr>
            <a:spLocks noGrp="1"/>
          </p:cNvSpPr>
          <p:nvPr>
            <p:ph idx="1"/>
          </p:nvPr>
        </p:nvSpPr>
        <p:spPr>
          <a:xfrm>
            <a:off x="1543225" y="1911619"/>
            <a:ext cx="12211664" cy="3993057"/>
          </a:xfrm>
        </p:spPr>
        <p:txBody>
          <a:bodyPr>
            <a:normAutofit fontScale="85000" lnSpcReduction="20000"/>
          </a:bodyPr>
          <a:lstStyle/>
          <a:p>
            <a:pPr marL="0" indent="0">
              <a:lnSpc>
                <a:spcPct val="100000"/>
              </a:lnSpc>
              <a:buNone/>
            </a:pPr>
            <a:r>
              <a:rPr lang="en-IN" sz="2400" dirty="0">
                <a:solidFill>
                  <a:srgbClr val="0070C0"/>
                </a:solidFill>
              </a:rPr>
              <a:t>Hospitalization </a:t>
            </a:r>
          </a:p>
          <a:p>
            <a:pPr lvl="1">
              <a:lnSpc>
                <a:spcPct val="100000"/>
              </a:lnSpc>
            </a:pPr>
            <a:r>
              <a:rPr lang="en-IN" sz="2000" dirty="0"/>
              <a:t>When associated with suicidality and substance abuse </a:t>
            </a:r>
          </a:p>
          <a:p>
            <a:pPr lvl="1">
              <a:lnSpc>
                <a:spcPct val="100000"/>
              </a:lnSpc>
            </a:pPr>
            <a:r>
              <a:rPr lang="en-IN" sz="2000" dirty="0"/>
              <a:t>electrolyte and metabolic disturbances resulting from severe purging</a:t>
            </a:r>
          </a:p>
          <a:p>
            <a:pPr marL="0" indent="0">
              <a:lnSpc>
                <a:spcPct val="100000"/>
              </a:lnSpc>
              <a:buNone/>
            </a:pPr>
            <a:r>
              <a:rPr lang="en-IN" sz="2400" dirty="0">
                <a:solidFill>
                  <a:srgbClr val="0070C0"/>
                </a:solidFill>
              </a:rPr>
              <a:t>Psychotherapy</a:t>
            </a:r>
            <a:r>
              <a:rPr lang="en-IN" sz="2400" dirty="0"/>
              <a:t> </a:t>
            </a:r>
          </a:p>
          <a:p>
            <a:pPr lvl="1">
              <a:lnSpc>
                <a:spcPct val="100000"/>
              </a:lnSpc>
            </a:pPr>
            <a:r>
              <a:rPr lang="en-IN" sz="2000" dirty="0"/>
              <a:t>CBT - 18 to 20 sessions over 5 to 6 months.</a:t>
            </a:r>
          </a:p>
          <a:p>
            <a:pPr marL="457200" lvl="1" indent="0">
              <a:lnSpc>
                <a:spcPct val="100000"/>
              </a:lnSpc>
              <a:buNone/>
            </a:pPr>
            <a:r>
              <a:rPr lang="en-IN" sz="2000" dirty="0"/>
              <a:t>	(1) interrupt the self-maintaining </a:t>
            </a:r>
            <a:r>
              <a:rPr lang="en-IN" sz="2000" dirty="0" err="1"/>
              <a:t>behavioral</a:t>
            </a:r>
            <a:r>
              <a:rPr lang="en-IN" sz="2000" dirty="0"/>
              <a:t> cycle of binging and dieting and</a:t>
            </a:r>
          </a:p>
          <a:p>
            <a:pPr marL="457200" lvl="1" indent="0">
              <a:lnSpc>
                <a:spcPct val="100000"/>
              </a:lnSpc>
              <a:buNone/>
            </a:pPr>
            <a:r>
              <a:rPr lang="en-IN" sz="2000" dirty="0"/>
              <a:t>	(2) alter the individual's dysfunctional cognitions</a:t>
            </a:r>
          </a:p>
          <a:p>
            <a:pPr lvl="1">
              <a:lnSpc>
                <a:spcPct val="100000"/>
              </a:lnSpc>
            </a:pPr>
            <a:r>
              <a:rPr lang="en-IN" sz="2000" dirty="0"/>
              <a:t>Dynamic Psychotherapy - limited success.</a:t>
            </a:r>
          </a:p>
          <a:p>
            <a:pPr lvl="1">
              <a:lnSpc>
                <a:spcPct val="100000"/>
              </a:lnSpc>
            </a:pPr>
            <a:r>
              <a:rPr lang="en-IN" sz="2000" dirty="0"/>
              <a:t>Integrative Cognitive-Affective therapy</a:t>
            </a:r>
          </a:p>
          <a:p>
            <a:pPr marL="0" indent="0">
              <a:lnSpc>
                <a:spcPct val="100000"/>
              </a:lnSpc>
              <a:buNone/>
            </a:pPr>
            <a:r>
              <a:rPr lang="en-IN" sz="2400" dirty="0">
                <a:solidFill>
                  <a:srgbClr val="0070C0"/>
                </a:solidFill>
              </a:rPr>
              <a:t>Pharmacotherapy</a:t>
            </a:r>
          </a:p>
          <a:p>
            <a:pPr lvl="1">
              <a:lnSpc>
                <a:spcPct val="100000"/>
              </a:lnSpc>
            </a:pPr>
            <a:r>
              <a:rPr lang="en-IN" sz="2000" dirty="0"/>
              <a:t>SSRI, TCA, MAOI, Topiramate  in comorbid depression </a:t>
            </a:r>
          </a:p>
          <a:p>
            <a:pPr lvl="1">
              <a:lnSpc>
                <a:spcPct val="100000"/>
              </a:lnSpc>
            </a:pPr>
            <a:r>
              <a:rPr lang="en-IN" sz="2000" dirty="0"/>
              <a:t>Carbamazepine and lithium in comorbid bipolar I disorder</a:t>
            </a:r>
          </a:p>
          <a:p>
            <a:pPr lvl="1">
              <a:lnSpc>
                <a:spcPct val="100000"/>
              </a:lnSpc>
            </a:pPr>
            <a:r>
              <a:rPr lang="en-IN" sz="2000" dirty="0"/>
              <a:t>Bupropion is contraindicated – risk of seizures</a:t>
            </a:r>
          </a:p>
          <a:p>
            <a:endParaRPr lang="en-IN" dirty="0"/>
          </a:p>
        </p:txBody>
      </p:sp>
    </p:spTree>
    <p:extLst>
      <p:ext uri="{BB962C8B-B14F-4D97-AF65-F5344CB8AC3E}">
        <p14:creationId xmlns:p14="http://schemas.microsoft.com/office/powerpoint/2010/main" val="260340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DCED-1812-52E7-826B-B345B1A5C2E6}"/>
              </a:ext>
            </a:extLst>
          </p:cNvPr>
          <p:cNvSpPr>
            <a:spLocks noGrp="1"/>
          </p:cNvSpPr>
          <p:nvPr>
            <p:ph type="title"/>
          </p:nvPr>
        </p:nvSpPr>
        <p:spPr/>
        <p:txBody>
          <a:bodyPr/>
          <a:lstStyle/>
          <a:p>
            <a:r>
              <a:rPr lang="en-IN" b="1" dirty="0">
                <a:solidFill>
                  <a:srgbClr val="FF0000"/>
                </a:solidFill>
              </a:rPr>
              <a:t>BINGE EATING DISORDER :-</a:t>
            </a:r>
            <a:endParaRPr lang="en-IN" b="1" dirty="0"/>
          </a:p>
        </p:txBody>
      </p:sp>
      <p:sp>
        <p:nvSpPr>
          <p:cNvPr id="3" name="Content Placeholder 2">
            <a:extLst>
              <a:ext uri="{FF2B5EF4-FFF2-40B4-BE49-F238E27FC236}">
                <a16:creationId xmlns:a16="http://schemas.microsoft.com/office/drawing/2014/main" id="{650230B3-501E-C2B3-7E35-54BB8C028B99}"/>
              </a:ext>
            </a:extLst>
          </p:cNvPr>
          <p:cNvSpPr>
            <a:spLocks noGrp="1"/>
          </p:cNvSpPr>
          <p:nvPr>
            <p:ph idx="1"/>
          </p:nvPr>
        </p:nvSpPr>
        <p:spPr>
          <a:xfrm>
            <a:off x="1130270" y="1391655"/>
            <a:ext cx="10291093" cy="4513021"/>
          </a:xfrm>
        </p:spPr>
        <p:txBody>
          <a:bodyPr>
            <a:normAutofit/>
          </a:bodyPr>
          <a:lstStyle/>
          <a:p>
            <a:pPr>
              <a:lnSpc>
                <a:spcPct val="100000"/>
              </a:lnSpc>
            </a:pPr>
            <a:r>
              <a:rPr lang="en-IN" sz="2000" dirty="0"/>
              <a:t>Occurs in </a:t>
            </a:r>
          </a:p>
          <a:p>
            <a:pPr lvl="1">
              <a:lnSpc>
                <a:spcPct val="100000"/>
              </a:lnSpc>
            </a:pPr>
            <a:r>
              <a:rPr lang="en-IN" sz="1800" dirty="0"/>
              <a:t>50 to 75 percent of those with severe obesity (BMI &gt; 40). </a:t>
            </a:r>
          </a:p>
          <a:p>
            <a:pPr lvl="1">
              <a:lnSpc>
                <a:spcPct val="100000"/>
              </a:lnSpc>
            </a:pPr>
            <a:r>
              <a:rPr lang="en-IN" sz="1800" dirty="0"/>
              <a:t>More common in females - 4 % than in males - 2 %. (1.75:1)</a:t>
            </a:r>
          </a:p>
          <a:p>
            <a:pPr marL="0" indent="0">
              <a:lnSpc>
                <a:spcPct val="100000"/>
              </a:lnSpc>
              <a:buNone/>
            </a:pPr>
            <a:r>
              <a:rPr lang="en-IN" sz="2000" dirty="0">
                <a:solidFill>
                  <a:srgbClr val="0070C0"/>
                </a:solidFill>
              </a:rPr>
              <a:t>DSM 5</a:t>
            </a:r>
          </a:p>
          <a:p>
            <a:pPr marL="514350" indent="-514350">
              <a:lnSpc>
                <a:spcPct val="100000"/>
              </a:lnSpc>
              <a:buAutoNum type="alphaLcParenR"/>
            </a:pPr>
            <a:r>
              <a:rPr lang="en-IN" sz="2000" dirty="0"/>
              <a:t>Recurrent episodes of binge eating. An episode of binge eating is characterized by both of the following: </a:t>
            </a:r>
          </a:p>
          <a:p>
            <a:pPr marL="0" indent="0">
              <a:lnSpc>
                <a:spcPct val="100000"/>
              </a:lnSpc>
              <a:buNone/>
            </a:pPr>
            <a:r>
              <a:rPr lang="en-IN" sz="2000" dirty="0"/>
              <a:t>	1. Eating within any 2-hour period, an amount of food that is definitely larger than what most people would eat in a similar period of time under similar circumstances. </a:t>
            </a:r>
          </a:p>
          <a:p>
            <a:pPr marL="0" indent="0">
              <a:lnSpc>
                <a:spcPct val="100000"/>
              </a:lnSpc>
              <a:buNone/>
            </a:pPr>
            <a:r>
              <a:rPr lang="en-IN" sz="2000" dirty="0"/>
              <a:t>	2. A sense of lack of control over eating during the episode </a:t>
            </a:r>
          </a:p>
          <a:p>
            <a:pPr>
              <a:lnSpc>
                <a:spcPct val="100000"/>
              </a:lnSpc>
            </a:pPr>
            <a:endParaRPr lang="en-IN" sz="2000" dirty="0"/>
          </a:p>
          <a:p>
            <a:pPr>
              <a:lnSpc>
                <a:spcPct val="100000"/>
              </a:lnSpc>
            </a:pPr>
            <a:endParaRPr lang="en-IN" sz="2000" dirty="0"/>
          </a:p>
          <a:p>
            <a:endParaRPr lang="en-IN" dirty="0"/>
          </a:p>
        </p:txBody>
      </p:sp>
    </p:spTree>
    <p:extLst>
      <p:ext uri="{BB962C8B-B14F-4D97-AF65-F5344CB8AC3E}">
        <p14:creationId xmlns:p14="http://schemas.microsoft.com/office/powerpoint/2010/main" val="158257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F83093-790D-4E16-6207-9348D06BBB8A}"/>
              </a:ext>
            </a:extLst>
          </p:cNvPr>
          <p:cNvPicPr>
            <a:picLocks noChangeAspect="1"/>
          </p:cNvPicPr>
          <p:nvPr/>
        </p:nvPicPr>
        <p:blipFill>
          <a:blip r:embed="rId2"/>
          <a:stretch>
            <a:fillRect/>
          </a:stretch>
        </p:blipFill>
        <p:spPr>
          <a:xfrm>
            <a:off x="9132271" y="872118"/>
            <a:ext cx="2914141" cy="2341067"/>
          </a:xfrm>
          <a:prstGeom prst="rect">
            <a:avLst/>
          </a:prstGeom>
        </p:spPr>
      </p:pic>
      <p:sp>
        <p:nvSpPr>
          <p:cNvPr id="2" name="Title 1">
            <a:extLst>
              <a:ext uri="{FF2B5EF4-FFF2-40B4-BE49-F238E27FC236}">
                <a16:creationId xmlns:a16="http://schemas.microsoft.com/office/drawing/2014/main" id="{B01A58B9-84C1-8535-AB69-91C64CEA3C5B}"/>
              </a:ext>
            </a:extLst>
          </p:cNvPr>
          <p:cNvSpPr>
            <a:spLocks noGrp="1"/>
          </p:cNvSpPr>
          <p:nvPr>
            <p:ph type="title"/>
          </p:nvPr>
        </p:nvSpPr>
        <p:spPr>
          <a:xfrm>
            <a:off x="1061445" y="156912"/>
            <a:ext cx="9603275" cy="1049235"/>
          </a:xfrm>
        </p:spPr>
        <p:txBody>
          <a:bodyPr/>
          <a:lstStyle/>
          <a:p>
            <a:endParaRPr lang="en-IN" dirty="0"/>
          </a:p>
        </p:txBody>
      </p:sp>
      <p:sp>
        <p:nvSpPr>
          <p:cNvPr id="3" name="Content Placeholder 2">
            <a:extLst>
              <a:ext uri="{FF2B5EF4-FFF2-40B4-BE49-F238E27FC236}">
                <a16:creationId xmlns:a16="http://schemas.microsoft.com/office/drawing/2014/main" id="{1D56CC29-EB6E-C4D0-81F7-E70FBB8AAD32}"/>
              </a:ext>
            </a:extLst>
          </p:cNvPr>
          <p:cNvSpPr>
            <a:spLocks noGrp="1"/>
          </p:cNvSpPr>
          <p:nvPr>
            <p:ph idx="1"/>
          </p:nvPr>
        </p:nvSpPr>
        <p:spPr>
          <a:xfrm>
            <a:off x="226144" y="1433247"/>
            <a:ext cx="10625390" cy="4640435"/>
          </a:xfrm>
        </p:spPr>
        <p:txBody>
          <a:bodyPr>
            <a:normAutofit fontScale="92500" lnSpcReduction="10000"/>
          </a:bodyPr>
          <a:lstStyle/>
          <a:p>
            <a:pPr marL="0" indent="0">
              <a:lnSpc>
                <a:spcPct val="120000"/>
              </a:lnSpc>
              <a:buNone/>
            </a:pPr>
            <a:r>
              <a:rPr lang="en-IN" dirty="0"/>
              <a:t>b)  The binge-eating episodes are associated with </a:t>
            </a:r>
          </a:p>
          <a:p>
            <a:pPr marL="0" indent="0">
              <a:lnSpc>
                <a:spcPct val="120000"/>
              </a:lnSpc>
              <a:buNone/>
            </a:pPr>
            <a:r>
              <a:rPr lang="en-IN" dirty="0"/>
              <a:t>	1. Eating much more rapidly than normal. </a:t>
            </a:r>
          </a:p>
          <a:p>
            <a:pPr marL="0" indent="0">
              <a:lnSpc>
                <a:spcPct val="120000"/>
              </a:lnSpc>
              <a:buNone/>
            </a:pPr>
            <a:r>
              <a:rPr lang="en-IN" dirty="0"/>
              <a:t>	2. Eating until feeling uncomfortably full. </a:t>
            </a:r>
          </a:p>
          <a:p>
            <a:pPr marL="0" indent="0">
              <a:lnSpc>
                <a:spcPct val="120000"/>
              </a:lnSpc>
              <a:buNone/>
            </a:pPr>
            <a:r>
              <a:rPr lang="en-IN" dirty="0"/>
              <a:t>	3. Eating large amounts of food when not feeling physically hungry. </a:t>
            </a:r>
          </a:p>
          <a:p>
            <a:pPr marL="0" indent="0">
              <a:lnSpc>
                <a:spcPct val="120000"/>
              </a:lnSpc>
              <a:buNone/>
            </a:pPr>
            <a:r>
              <a:rPr lang="en-IN" dirty="0"/>
              <a:t>	4. Eating alone because of feeling embarrassed by how much one is eating. </a:t>
            </a:r>
          </a:p>
          <a:p>
            <a:pPr marL="0" indent="0">
              <a:lnSpc>
                <a:spcPct val="120000"/>
              </a:lnSpc>
              <a:buNone/>
            </a:pPr>
            <a:r>
              <a:rPr lang="en-IN" dirty="0"/>
              <a:t>	5. Feeling disgusted with oneself, depressed, or very guilty afterward. </a:t>
            </a:r>
          </a:p>
          <a:p>
            <a:pPr marL="514350" indent="-514350">
              <a:lnSpc>
                <a:spcPct val="120000"/>
              </a:lnSpc>
              <a:buAutoNum type="alphaLcParenR" startAt="3"/>
            </a:pPr>
            <a:r>
              <a:rPr lang="en-IN" dirty="0"/>
              <a:t>Marked distress regarding binge eating is present. </a:t>
            </a:r>
          </a:p>
          <a:p>
            <a:pPr marL="514350" indent="-514350">
              <a:lnSpc>
                <a:spcPct val="120000"/>
              </a:lnSpc>
              <a:buAutoNum type="alphaLcParenR" startAt="3"/>
            </a:pPr>
            <a:r>
              <a:rPr lang="en-IN" dirty="0"/>
              <a:t>The binge eating occurs, on average, at least once a week for 3 months. </a:t>
            </a:r>
          </a:p>
          <a:p>
            <a:pPr marL="514350" indent="-514350">
              <a:lnSpc>
                <a:spcPct val="120000"/>
              </a:lnSpc>
              <a:buAutoNum type="alphaLcParenR" startAt="3"/>
            </a:pPr>
            <a:r>
              <a:rPr lang="en-IN" dirty="0"/>
              <a:t>The binge eating is not associated with the recurrent use of inappropriate compensatory behaviour as in bulimia nervosa and does not occur exclusively during the course of bulimia nervosa or anorexia nervosa. </a:t>
            </a:r>
          </a:p>
          <a:p>
            <a:endParaRPr lang="en-IN" dirty="0"/>
          </a:p>
        </p:txBody>
      </p:sp>
    </p:spTree>
    <p:extLst>
      <p:ext uri="{BB962C8B-B14F-4D97-AF65-F5344CB8AC3E}">
        <p14:creationId xmlns:p14="http://schemas.microsoft.com/office/powerpoint/2010/main" val="395854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B492-9909-3028-70FC-A5C9A47BCD8A}"/>
              </a:ext>
            </a:extLst>
          </p:cNvPr>
          <p:cNvSpPr>
            <a:spLocks noGrp="1"/>
          </p:cNvSpPr>
          <p:nvPr>
            <p:ph type="title"/>
          </p:nvPr>
        </p:nvSpPr>
        <p:spPr>
          <a:xfrm>
            <a:off x="1130270" y="953325"/>
            <a:ext cx="9603275" cy="639502"/>
          </a:xfrm>
        </p:spPr>
        <p:txBody>
          <a:bodyPr/>
          <a:lstStyle/>
          <a:p>
            <a:r>
              <a:rPr lang="en-IN" b="1" dirty="0">
                <a:solidFill>
                  <a:srgbClr val="FF0000"/>
                </a:solidFill>
              </a:rPr>
              <a:t>TREATMENT :-</a:t>
            </a:r>
          </a:p>
        </p:txBody>
      </p:sp>
      <p:sp>
        <p:nvSpPr>
          <p:cNvPr id="3" name="Content Placeholder 2">
            <a:extLst>
              <a:ext uri="{FF2B5EF4-FFF2-40B4-BE49-F238E27FC236}">
                <a16:creationId xmlns:a16="http://schemas.microsoft.com/office/drawing/2014/main" id="{CA193B5D-8BEC-93E6-6471-27E1E9881E76}"/>
              </a:ext>
            </a:extLst>
          </p:cNvPr>
          <p:cNvSpPr>
            <a:spLocks noGrp="1"/>
          </p:cNvSpPr>
          <p:nvPr>
            <p:ph idx="1"/>
          </p:nvPr>
        </p:nvSpPr>
        <p:spPr>
          <a:xfrm>
            <a:off x="1130270" y="1671484"/>
            <a:ext cx="10825315" cy="4233191"/>
          </a:xfrm>
        </p:spPr>
        <p:txBody>
          <a:bodyPr>
            <a:normAutofit fontScale="92500" lnSpcReduction="10000"/>
          </a:bodyPr>
          <a:lstStyle/>
          <a:p>
            <a:pPr marL="0" indent="0">
              <a:buNone/>
            </a:pPr>
            <a:r>
              <a:rPr lang="en-IN" dirty="0">
                <a:solidFill>
                  <a:srgbClr val="0070C0"/>
                </a:solidFill>
              </a:rPr>
              <a:t>Psychotherapy </a:t>
            </a:r>
          </a:p>
          <a:p>
            <a:pPr lvl="1"/>
            <a:r>
              <a:rPr lang="en-IN" dirty="0"/>
              <a:t>CBT, DBT</a:t>
            </a:r>
          </a:p>
          <a:p>
            <a:pPr lvl="1"/>
            <a:r>
              <a:rPr lang="en-IN" dirty="0"/>
              <a:t>Interpersonal psychotherapy </a:t>
            </a:r>
          </a:p>
          <a:p>
            <a:pPr marL="0" indent="0">
              <a:buNone/>
            </a:pPr>
            <a:r>
              <a:rPr lang="en-IN" dirty="0">
                <a:solidFill>
                  <a:srgbClr val="0070C0"/>
                </a:solidFill>
              </a:rPr>
              <a:t>Self help groups </a:t>
            </a:r>
          </a:p>
          <a:p>
            <a:pPr lvl="1"/>
            <a:r>
              <a:rPr lang="en-IN" dirty="0"/>
              <a:t>Overeaters Anonymous (OA) and Weight Watchers can be extremely helpful</a:t>
            </a:r>
          </a:p>
          <a:p>
            <a:pPr marL="0" indent="0">
              <a:buNone/>
            </a:pPr>
            <a:r>
              <a:rPr lang="en-IN" dirty="0">
                <a:solidFill>
                  <a:srgbClr val="0070C0"/>
                </a:solidFill>
              </a:rPr>
              <a:t>Pharmacotherapy </a:t>
            </a:r>
          </a:p>
          <a:p>
            <a:pPr lvl="1"/>
            <a:r>
              <a:rPr lang="en-IN" dirty="0"/>
              <a:t>SSRI, </a:t>
            </a:r>
          </a:p>
          <a:p>
            <a:pPr lvl="1"/>
            <a:r>
              <a:rPr lang="en-IN" dirty="0"/>
              <a:t>TCAs,</a:t>
            </a:r>
          </a:p>
          <a:p>
            <a:pPr lvl="1"/>
            <a:r>
              <a:rPr lang="en-IN" dirty="0"/>
              <a:t>Topiramate </a:t>
            </a:r>
          </a:p>
          <a:p>
            <a:pPr lvl="1"/>
            <a:r>
              <a:rPr lang="en-IN" dirty="0"/>
              <a:t>Sibutramine</a:t>
            </a:r>
          </a:p>
          <a:p>
            <a:pPr lvl="1"/>
            <a:r>
              <a:rPr lang="en-IN" dirty="0" err="1"/>
              <a:t>Lisdexamfetamine</a:t>
            </a:r>
            <a:r>
              <a:rPr lang="en-IN" dirty="0"/>
              <a:t> – FDA approved</a:t>
            </a:r>
          </a:p>
          <a:p>
            <a:endParaRPr lang="en-IN" dirty="0"/>
          </a:p>
        </p:txBody>
      </p:sp>
    </p:spTree>
    <p:extLst>
      <p:ext uri="{BB962C8B-B14F-4D97-AF65-F5344CB8AC3E}">
        <p14:creationId xmlns:p14="http://schemas.microsoft.com/office/powerpoint/2010/main" val="19983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3A01-25B7-C73A-FD4F-CDD0F7A88CA3}"/>
              </a:ext>
            </a:extLst>
          </p:cNvPr>
          <p:cNvSpPr>
            <a:spLocks noGrp="1"/>
          </p:cNvSpPr>
          <p:nvPr>
            <p:ph type="title"/>
          </p:nvPr>
        </p:nvSpPr>
        <p:spPr>
          <a:xfrm>
            <a:off x="2416145" y="2303859"/>
            <a:ext cx="10275918" cy="2250281"/>
          </a:xfrm>
        </p:spPr>
        <p:txBody>
          <a:bodyPr>
            <a:noAutofit/>
          </a:bodyPr>
          <a:lstStyle/>
          <a:p>
            <a:r>
              <a:rPr lang="en-IN" sz="8000" b="1" dirty="0">
                <a:solidFill>
                  <a:srgbClr val="FF0000"/>
                </a:solidFill>
              </a:rPr>
              <a:t>THANK YOU </a:t>
            </a:r>
            <a:endParaRPr lang="en-US" sz="8000" b="1" dirty="0">
              <a:solidFill>
                <a:srgbClr val="FF0000"/>
              </a:solidFill>
            </a:endParaRPr>
          </a:p>
        </p:txBody>
      </p:sp>
      <p:sp>
        <p:nvSpPr>
          <p:cNvPr id="3" name="Content Placeholder 2">
            <a:extLst>
              <a:ext uri="{FF2B5EF4-FFF2-40B4-BE49-F238E27FC236}">
                <a16:creationId xmlns:a16="http://schemas.microsoft.com/office/drawing/2014/main" id="{A7DB9AB9-5874-C742-EE1E-677B0B80B0DE}"/>
              </a:ext>
            </a:extLst>
          </p:cNvPr>
          <p:cNvSpPr>
            <a:spLocks noGrp="1"/>
          </p:cNvSpPr>
          <p:nvPr>
            <p:ph idx="1"/>
          </p:nvPr>
        </p:nvSpPr>
        <p:spPr>
          <a:xfrm>
            <a:off x="5667375" y="5203031"/>
            <a:ext cx="4179094" cy="2054950"/>
          </a:xfrm>
        </p:spPr>
        <p:txBody>
          <a:bodyPr/>
          <a:lstStyle/>
          <a:p>
            <a:endParaRPr lang="en-US"/>
          </a:p>
        </p:txBody>
      </p:sp>
    </p:spTree>
    <p:extLst>
      <p:ext uri="{BB962C8B-B14F-4D97-AF65-F5344CB8AC3E}">
        <p14:creationId xmlns:p14="http://schemas.microsoft.com/office/powerpoint/2010/main" val="247533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C8E58D-5C20-C1B9-E073-AFFCAFD4A192}"/>
              </a:ext>
            </a:extLst>
          </p:cNvPr>
          <p:cNvSpPr>
            <a:spLocks noGrp="1"/>
          </p:cNvSpPr>
          <p:nvPr>
            <p:ph type="title"/>
          </p:nvPr>
        </p:nvSpPr>
        <p:spPr>
          <a:xfrm>
            <a:off x="383018" y="933659"/>
            <a:ext cx="9603275" cy="668999"/>
          </a:xfrm>
        </p:spPr>
        <p:txBody>
          <a:bodyPr/>
          <a:lstStyle/>
          <a:p>
            <a:r>
              <a:rPr lang="en-IN" b="1" dirty="0">
                <a:solidFill>
                  <a:srgbClr val="FF0000"/>
                </a:solidFill>
              </a:rPr>
              <a:t>ANOREXIA NERVOSA :-</a:t>
            </a:r>
            <a:endParaRPr lang="en-IN" b="1" dirty="0"/>
          </a:p>
        </p:txBody>
      </p:sp>
      <p:sp>
        <p:nvSpPr>
          <p:cNvPr id="9" name="Content Placeholder 2">
            <a:extLst>
              <a:ext uri="{FF2B5EF4-FFF2-40B4-BE49-F238E27FC236}">
                <a16:creationId xmlns:a16="http://schemas.microsoft.com/office/drawing/2014/main" id="{C4D09181-55F4-4D61-C4C0-15E96627B05A}"/>
              </a:ext>
            </a:extLst>
          </p:cNvPr>
          <p:cNvSpPr>
            <a:spLocks noGrp="1"/>
          </p:cNvSpPr>
          <p:nvPr>
            <p:ph idx="1"/>
          </p:nvPr>
        </p:nvSpPr>
        <p:spPr>
          <a:xfrm>
            <a:off x="275304" y="1789471"/>
            <a:ext cx="8455742" cy="4134869"/>
          </a:xfrm>
        </p:spPr>
        <p:txBody>
          <a:bodyPr>
            <a:normAutofit/>
          </a:bodyPr>
          <a:lstStyle/>
          <a:p>
            <a:pPr>
              <a:lnSpc>
                <a:spcPct val="100000"/>
              </a:lnSpc>
            </a:pPr>
            <a:r>
              <a:rPr lang="en-IN" sz="2400" dirty="0"/>
              <a:t>Characterized by three essential criteria. </a:t>
            </a:r>
          </a:p>
          <a:p>
            <a:pPr marL="914400" lvl="1" indent="-457200">
              <a:lnSpc>
                <a:spcPct val="100000"/>
              </a:lnSpc>
              <a:buFont typeface="+mj-lt"/>
              <a:buAutoNum type="arabicPeriod"/>
            </a:pPr>
            <a:r>
              <a:rPr lang="en-IN" sz="2000" dirty="0"/>
              <a:t>Self induced Restriction of energy intake (low body weight)</a:t>
            </a:r>
          </a:p>
          <a:p>
            <a:pPr marL="914400" lvl="1" indent="-457200">
              <a:lnSpc>
                <a:spcPct val="100000"/>
              </a:lnSpc>
              <a:buFont typeface="+mj-lt"/>
              <a:buAutoNum type="arabicPeriod"/>
            </a:pPr>
            <a:r>
              <a:rPr lang="en-IN" sz="2000" dirty="0"/>
              <a:t>Fear of gaining weight</a:t>
            </a:r>
          </a:p>
          <a:p>
            <a:pPr marL="914400" lvl="1" indent="-457200">
              <a:lnSpc>
                <a:spcPct val="100000"/>
              </a:lnSpc>
              <a:buFont typeface="+mj-lt"/>
              <a:buAutoNum type="arabicPeriod"/>
            </a:pPr>
            <a:r>
              <a:rPr lang="en-IN" sz="2000" dirty="0"/>
              <a:t>Disturbance in the way, in which one’s body weight or shape is experienced.</a:t>
            </a:r>
          </a:p>
          <a:p>
            <a:pPr lvl="1">
              <a:lnSpc>
                <a:spcPct val="100000"/>
              </a:lnSpc>
            </a:pPr>
            <a:r>
              <a:rPr lang="en-IN" sz="2400" dirty="0"/>
              <a:t>Occurs </a:t>
            </a:r>
          </a:p>
          <a:p>
            <a:pPr lvl="1">
              <a:lnSpc>
                <a:spcPct val="100000"/>
              </a:lnSpc>
            </a:pPr>
            <a:r>
              <a:rPr lang="en-IN" sz="2000" dirty="0"/>
              <a:t>Most commonly – adolescent girls and young women (10:1)</a:t>
            </a:r>
          </a:p>
          <a:p>
            <a:pPr lvl="1">
              <a:lnSpc>
                <a:spcPct val="100000"/>
              </a:lnSpc>
            </a:pPr>
            <a:r>
              <a:rPr lang="en-IN" sz="2000" dirty="0"/>
              <a:t>Rarely – adolescent and young men, older women up to menopause </a:t>
            </a:r>
          </a:p>
          <a:p>
            <a:endParaRPr lang="en-IN" dirty="0"/>
          </a:p>
        </p:txBody>
      </p:sp>
      <p:pic>
        <p:nvPicPr>
          <p:cNvPr id="10" name="Picture 9">
            <a:extLst>
              <a:ext uri="{FF2B5EF4-FFF2-40B4-BE49-F238E27FC236}">
                <a16:creationId xmlns:a16="http://schemas.microsoft.com/office/drawing/2014/main" id="{3FA93AE1-40F3-9F2C-5F71-B875C260AD70}"/>
              </a:ext>
            </a:extLst>
          </p:cNvPr>
          <p:cNvPicPr>
            <a:picLocks noChangeAspect="1"/>
          </p:cNvPicPr>
          <p:nvPr/>
        </p:nvPicPr>
        <p:blipFill>
          <a:blip r:embed="rId2"/>
          <a:stretch>
            <a:fillRect/>
          </a:stretch>
        </p:blipFill>
        <p:spPr>
          <a:xfrm>
            <a:off x="8559431" y="2337306"/>
            <a:ext cx="3194581" cy="2694666"/>
          </a:xfrm>
          <a:prstGeom prst="rect">
            <a:avLst/>
          </a:prstGeom>
        </p:spPr>
      </p:pic>
    </p:spTree>
    <p:extLst>
      <p:ext uri="{BB962C8B-B14F-4D97-AF65-F5344CB8AC3E}">
        <p14:creationId xmlns:p14="http://schemas.microsoft.com/office/powerpoint/2010/main" val="243342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74F4-7165-7436-0F34-E74713C823A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408042-196D-F995-7FB0-205192B454DC}"/>
              </a:ext>
            </a:extLst>
          </p:cNvPr>
          <p:cNvPicPr>
            <a:picLocks noGrp="1" noChangeAspect="1"/>
          </p:cNvPicPr>
          <p:nvPr>
            <p:ph idx="1"/>
          </p:nvPr>
        </p:nvPicPr>
        <p:blipFill>
          <a:blip r:embed="rId2"/>
          <a:stretch>
            <a:fillRect/>
          </a:stretch>
        </p:blipFill>
        <p:spPr>
          <a:xfrm>
            <a:off x="440530" y="953324"/>
            <a:ext cx="7572376" cy="4512439"/>
          </a:xfrm>
        </p:spPr>
      </p:pic>
      <p:pic>
        <p:nvPicPr>
          <p:cNvPr id="5" name="Picture 4">
            <a:extLst>
              <a:ext uri="{FF2B5EF4-FFF2-40B4-BE49-F238E27FC236}">
                <a16:creationId xmlns:a16="http://schemas.microsoft.com/office/drawing/2014/main" id="{EC0D6637-57F2-5F35-68F1-FFCA6727285A}"/>
              </a:ext>
            </a:extLst>
          </p:cNvPr>
          <p:cNvPicPr>
            <a:picLocks noChangeAspect="1"/>
          </p:cNvPicPr>
          <p:nvPr/>
        </p:nvPicPr>
        <p:blipFill>
          <a:blip r:embed="rId3"/>
          <a:stretch>
            <a:fillRect/>
          </a:stretch>
        </p:blipFill>
        <p:spPr>
          <a:xfrm>
            <a:off x="8170070" y="2074141"/>
            <a:ext cx="3867150" cy="2781301"/>
          </a:xfrm>
          <a:prstGeom prst="rect">
            <a:avLst/>
          </a:prstGeom>
        </p:spPr>
      </p:pic>
    </p:spTree>
    <p:extLst>
      <p:ext uri="{BB962C8B-B14F-4D97-AF65-F5344CB8AC3E}">
        <p14:creationId xmlns:p14="http://schemas.microsoft.com/office/powerpoint/2010/main" val="49421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0698-579B-2314-2AC0-3404420511DF}"/>
              </a:ext>
            </a:extLst>
          </p:cNvPr>
          <p:cNvSpPr>
            <a:spLocks noGrp="1"/>
          </p:cNvSpPr>
          <p:nvPr>
            <p:ph type="title"/>
          </p:nvPr>
        </p:nvSpPr>
        <p:spPr>
          <a:xfrm>
            <a:off x="1003614" y="724520"/>
            <a:ext cx="9603275" cy="438331"/>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33F4208-DF2C-ED1E-934B-75FAE1199E1F}"/>
              </a:ext>
            </a:extLst>
          </p:cNvPr>
          <p:cNvSpPr>
            <a:spLocks noGrp="1"/>
          </p:cNvSpPr>
          <p:nvPr>
            <p:ph idx="1"/>
          </p:nvPr>
        </p:nvSpPr>
        <p:spPr>
          <a:xfrm>
            <a:off x="96448" y="1226574"/>
            <a:ext cx="9193162" cy="4404851"/>
          </a:xfrm>
        </p:spPr>
        <p:txBody>
          <a:bodyPr>
            <a:normAutofit fontScale="92500" lnSpcReduction="10000"/>
          </a:bodyPr>
          <a:lstStyle/>
          <a:p>
            <a:pPr>
              <a:lnSpc>
                <a:spcPct val="100000"/>
              </a:lnSpc>
            </a:pPr>
            <a:endParaRPr lang="en-IN" sz="2400" dirty="0"/>
          </a:p>
          <a:p>
            <a:pPr>
              <a:lnSpc>
                <a:spcPct val="100000"/>
              </a:lnSpc>
            </a:pPr>
            <a:r>
              <a:rPr lang="en-IN" sz="2400" dirty="0">
                <a:solidFill>
                  <a:srgbClr val="0070C0"/>
                </a:solidFill>
              </a:rPr>
              <a:t>Restricting type</a:t>
            </a:r>
            <a:r>
              <a:rPr lang="en-IN" sz="2400" dirty="0"/>
              <a:t>: During the last 3 months, the individual has </a:t>
            </a:r>
            <a:r>
              <a:rPr lang="en-IN" sz="2400" b="1" dirty="0">
                <a:solidFill>
                  <a:srgbClr val="FF0000"/>
                </a:solidFill>
              </a:rPr>
              <a:t>not</a:t>
            </a:r>
            <a:r>
              <a:rPr lang="en-IN" sz="2400" dirty="0"/>
              <a:t> engaged in recurrent episodes of binge eating or purging </a:t>
            </a:r>
            <a:r>
              <a:rPr lang="en-IN" sz="2400" dirty="0" err="1"/>
              <a:t>behavior</a:t>
            </a:r>
            <a:r>
              <a:rPr lang="en-IN" sz="2400" dirty="0"/>
              <a:t> </a:t>
            </a:r>
            <a:r>
              <a:rPr lang="en-IN" sz="2400" dirty="0" err="1"/>
              <a:t>ie</a:t>
            </a:r>
            <a:r>
              <a:rPr lang="en-IN" sz="2400" dirty="0"/>
              <a:t>. weight loss is accomplished through </a:t>
            </a:r>
          </a:p>
          <a:p>
            <a:pPr lvl="1">
              <a:lnSpc>
                <a:spcPct val="100000"/>
              </a:lnSpc>
            </a:pPr>
            <a:r>
              <a:rPr lang="en-IN" sz="1800" dirty="0"/>
              <a:t>dieting, </a:t>
            </a:r>
          </a:p>
          <a:p>
            <a:pPr lvl="1">
              <a:lnSpc>
                <a:spcPct val="100000"/>
              </a:lnSpc>
            </a:pPr>
            <a:r>
              <a:rPr lang="en-IN" sz="1800" dirty="0"/>
              <a:t>fasting, and </a:t>
            </a:r>
          </a:p>
          <a:p>
            <a:pPr lvl="1">
              <a:lnSpc>
                <a:spcPct val="100000"/>
              </a:lnSpc>
            </a:pPr>
            <a:r>
              <a:rPr lang="en-IN" sz="1800" dirty="0"/>
              <a:t>excessive exercise. </a:t>
            </a:r>
          </a:p>
          <a:p>
            <a:pPr>
              <a:lnSpc>
                <a:spcPct val="100000"/>
              </a:lnSpc>
            </a:pPr>
            <a:endParaRPr lang="en-IN" sz="2400" dirty="0">
              <a:solidFill>
                <a:srgbClr val="0070C0"/>
              </a:solidFill>
            </a:endParaRPr>
          </a:p>
          <a:p>
            <a:pPr>
              <a:lnSpc>
                <a:spcPct val="100000"/>
              </a:lnSpc>
            </a:pPr>
            <a:r>
              <a:rPr lang="en-IN" sz="2400" dirty="0">
                <a:solidFill>
                  <a:srgbClr val="0070C0"/>
                </a:solidFill>
              </a:rPr>
              <a:t>Binge-eating/ purging type</a:t>
            </a:r>
            <a:r>
              <a:rPr lang="en-IN" sz="2400" dirty="0"/>
              <a:t>: During the last 3 months, the individual has engaged in recurrent episodes of binge eating or purging </a:t>
            </a:r>
            <a:r>
              <a:rPr lang="en-IN" sz="2400" dirty="0" err="1"/>
              <a:t>behavior</a:t>
            </a:r>
            <a:r>
              <a:rPr lang="en-IN" sz="2400" dirty="0"/>
              <a:t>  </a:t>
            </a:r>
          </a:p>
          <a:p>
            <a:pPr lvl="1">
              <a:lnSpc>
                <a:spcPct val="100000"/>
              </a:lnSpc>
            </a:pPr>
            <a:r>
              <a:rPr lang="en-IN" sz="1800" dirty="0"/>
              <a:t>self-induced vomiting or </a:t>
            </a:r>
          </a:p>
          <a:p>
            <a:pPr lvl="1">
              <a:lnSpc>
                <a:spcPct val="100000"/>
              </a:lnSpc>
            </a:pPr>
            <a:r>
              <a:rPr lang="en-IN" sz="1800" dirty="0"/>
              <a:t>the misuse of laxatives, diuretics, or enemas.</a:t>
            </a:r>
          </a:p>
          <a:p>
            <a:pPr>
              <a:lnSpc>
                <a:spcPct val="100000"/>
              </a:lnSpc>
            </a:pPr>
            <a:endParaRPr lang="en-IN" sz="2400" dirty="0"/>
          </a:p>
          <a:p>
            <a:endParaRPr lang="en-IN" dirty="0"/>
          </a:p>
        </p:txBody>
      </p:sp>
      <p:pic>
        <p:nvPicPr>
          <p:cNvPr id="4" name="Picture 3">
            <a:extLst>
              <a:ext uri="{FF2B5EF4-FFF2-40B4-BE49-F238E27FC236}">
                <a16:creationId xmlns:a16="http://schemas.microsoft.com/office/drawing/2014/main" id="{A5FF35E5-2C94-1B2B-CB13-0EF2665D7BB1}"/>
              </a:ext>
            </a:extLst>
          </p:cNvPr>
          <p:cNvPicPr>
            <a:picLocks noChangeAspect="1"/>
          </p:cNvPicPr>
          <p:nvPr/>
        </p:nvPicPr>
        <p:blipFill rotWithShape="1">
          <a:blip r:embed="rId2">
            <a:extLst>
              <a:ext uri="{28A0092B-C50C-407E-A947-70E740481C1C}">
                <a14:useLocalDpi xmlns:a14="http://schemas.microsoft.com/office/drawing/2010/main" val="0"/>
              </a:ext>
            </a:extLst>
          </a:blip>
          <a:srcRect l="63334" t="54390" r="7854" b="11287"/>
          <a:stretch/>
        </p:blipFill>
        <p:spPr>
          <a:xfrm>
            <a:off x="9360311" y="1431518"/>
            <a:ext cx="2634558" cy="2353901"/>
          </a:xfrm>
          <a:prstGeom prst="rect">
            <a:avLst/>
          </a:prstGeom>
        </p:spPr>
      </p:pic>
      <p:pic>
        <p:nvPicPr>
          <p:cNvPr id="5" name="Picture 4">
            <a:extLst>
              <a:ext uri="{FF2B5EF4-FFF2-40B4-BE49-F238E27FC236}">
                <a16:creationId xmlns:a16="http://schemas.microsoft.com/office/drawing/2014/main" id="{77895F5F-FF45-A668-0A4E-E58BA6B62A3E}"/>
              </a:ext>
            </a:extLst>
          </p:cNvPr>
          <p:cNvPicPr>
            <a:picLocks noChangeAspect="1"/>
          </p:cNvPicPr>
          <p:nvPr/>
        </p:nvPicPr>
        <p:blipFill rotWithShape="1">
          <a:blip r:embed="rId2">
            <a:extLst>
              <a:ext uri="{28A0092B-C50C-407E-A947-70E740481C1C}">
                <a14:useLocalDpi xmlns:a14="http://schemas.microsoft.com/office/drawing/2010/main" val="0"/>
              </a:ext>
            </a:extLst>
          </a:blip>
          <a:srcRect l="75215" t="9241" r="4191" b="53927"/>
          <a:stretch/>
        </p:blipFill>
        <p:spPr>
          <a:xfrm>
            <a:off x="9289610" y="3939329"/>
            <a:ext cx="2634558" cy="2199992"/>
          </a:xfrm>
          <a:prstGeom prst="rect">
            <a:avLst/>
          </a:prstGeom>
        </p:spPr>
      </p:pic>
    </p:spTree>
    <p:extLst>
      <p:ext uri="{BB962C8B-B14F-4D97-AF65-F5344CB8AC3E}">
        <p14:creationId xmlns:p14="http://schemas.microsoft.com/office/powerpoint/2010/main" val="355969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E7DF-2982-7EB6-E9AD-1F6CBCB490F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60F3CF6-5886-B307-0AAA-5446BDFABF72}"/>
              </a:ext>
            </a:extLst>
          </p:cNvPr>
          <p:cNvPicPr>
            <a:picLocks noGrp="1" noChangeAspect="1"/>
          </p:cNvPicPr>
          <p:nvPr>
            <p:ph idx="1"/>
          </p:nvPr>
        </p:nvPicPr>
        <p:blipFill>
          <a:blip r:embed="rId2"/>
          <a:stretch>
            <a:fillRect/>
          </a:stretch>
        </p:blipFill>
        <p:spPr>
          <a:xfrm>
            <a:off x="964374" y="953324"/>
            <a:ext cx="9965563" cy="4951352"/>
          </a:xfrm>
        </p:spPr>
      </p:pic>
    </p:spTree>
    <p:extLst>
      <p:ext uri="{BB962C8B-B14F-4D97-AF65-F5344CB8AC3E}">
        <p14:creationId xmlns:p14="http://schemas.microsoft.com/office/powerpoint/2010/main" val="312835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630243-FB1D-C566-31FA-E443FC9741CC}"/>
              </a:ext>
            </a:extLst>
          </p:cNvPr>
          <p:cNvSpPr>
            <a:spLocks noGrp="1"/>
          </p:cNvSpPr>
          <p:nvPr>
            <p:ph idx="1"/>
          </p:nvPr>
        </p:nvSpPr>
        <p:spPr>
          <a:xfrm>
            <a:off x="201584" y="2136051"/>
            <a:ext cx="6501636" cy="329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IN" sz="2400" dirty="0"/>
              <a:t>Range of mortality rates - 5 to 18 percent. </a:t>
            </a:r>
          </a:p>
          <a:p>
            <a:pPr>
              <a:lnSpc>
                <a:spcPct val="110000"/>
              </a:lnSpc>
            </a:pPr>
            <a:r>
              <a:rPr lang="en-IN" sz="2400" dirty="0"/>
              <a:t>Suicide risk - 12 per 1,00,000 per year</a:t>
            </a:r>
          </a:p>
          <a:p>
            <a:pPr>
              <a:lnSpc>
                <a:spcPct val="110000"/>
              </a:lnSpc>
            </a:pPr>
            <a:r>
              <a:rPr lang="en-IN" sz="2400" dirty="0"/>
              <a:t>Indicators of a favourable outcome are </a:t>
            </a:r>
          </a:p>
          <a:p>
            <a:pPr lvl="1">
              <a:lnSpc>
                <a:spcPct val="110000"/>
              </a:lnSpc>
            </a:pPr>
            <a:r>
              <a:rPr lang="en-IN" sz="2000" dirty="0"/>
              <a:t>admission of hunger, </a:t>
            </a:r>
          </a:p>
          <a:p>
            <a:pPr lvl="1">
              <a:lnSpc>
                <a:spcPct val="110000"/>
              </a:lnSpc>
            </a:pPr>
            <a:r>
              <a:rPr lang="en-IN" sz="2000" dirty="0"/>
              <a:t>lessening of denial and immaturity, and </a:t>
            </a:r>
          </a:p>
          <a:p>
            <a:pPr lvl="1">
              <a:lnSpc>
                <a:spcPct val="110000"/>
              </a:lnSpc>
            </a:pPr>
            <a:r>
              <a:rPr lang="en-IN" sz="2000" dirty="0"/>
              <a:t>improved self-esteem. </a:t>
            </a:r>
          </a:p>
        </p:txBody>
      </p:sp>
      <p:sp>
        <p:nvSpPr>
          <p:cNvPr id="9" name="Content Placeholder 2">
            <a:extLst>
              <a:ext uri="{FF2B5EF4-FFF2-40B4-BE49-F238E27FC236}">
                <a16:creationId xmlns:a16="http://schemas.microsoft.com/office/drawing/2014/main" id="{83C4D9BC-608B-FAC1-6863-3EBF5FCD102D}"/>
              </a:ext>
            </a:extLst>
          </p:cNvPr>
          <p:cNvSpPr>
            <a:spLocks noGrp="1"/>
          </p:cNvSpPr>
          <p:nvPr/>
        </p:nvSpPr>
        <p:spPr>
          <a:xfrm>
            <a:off x="6505575" y="2002559"/>
            <a:ext cx="5257800" cy="3187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IN" dirty="0"/>
              <a:t>Associated with </a:t>
            </a:r>
          </a:p>
          <a:p>
            <a:pPr lvl="1">
              <a:lnSpc>
                <a:spcPct val="100000"/>
              </a:lnSpc>
            </a:pPr>
            <a:endParaRPr lang="en-IN" dirty="0"/>
          </a:p>
          <a:p>
            <a:pPr lvl="1">
              <a:lnSpc>
                <a:spcPct val="100000"/>
              </a:lnSpc>
            </a:pPr>
            <a:r>
              <a:rPr lang="en-IN" dirty="0"/>
              <a:t>depression - 65 percent , </a:t>
            </a:r>
          </a:p>
          <a:p>
            <a:pPr lvl="1">
              <a:lnSpc>
                <a:spcPct val="100000"/>
              </a:lnSpc>
            </a:pPr>
            <a:r>
              <a:rPr lang="en-IN" dirty="0"/>
              <a:t>social phobia - 35 percent , and </a:t>
            </a:r>
          </a:p>
          <a:p>
            <a:pPr lvl="1">
              <a:lnSpc>
                <a:spcPct val="100000"/>
              </a:lnSpc>
            </a:pPr>
            <a:r>
              <a:rPr lang="en-IN" dirty="0"/>
              <a:t>obsessive-compulsive disorder - 25 percent</a:t>
            </a:r>
          </a:p>
        </p:txBody>
      </p:sp>
      <p:sp>
        <p:nvSpPr>
          <p:cNvPr id="12" name="Title 1">
            <a:extLst>
              <a:ext uri="{FF2B5EF4-FFF2-40B4-BE49-F238E27FC236}">
                <a16:creationId xmlns:a16="http://schemas.microsoft.com/office/drawing/2014/main" id="{138A7704-966B-EAE6-F5F1-67539DB9FB2D}"/>
              </a:ext>
            </a:extLst>
          </p:cNvPr>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solidFill>
                  <a:srgbClr val="FF0000"/>
                </a:solidFill>
              </a:rPr>
              <a:t>Course and Prognosis</a:t>
            </a:r>
          </a:p>
        </p:txBody>
      </p:sp>
    </p:spTree>
    <p:extLst>
      <p:ext uri="{BB962C8B-B14F-4D97-AF65-F5344CB8AC3E}">
        <p14:creationId xmlns:p14="http://schemas.microsoft.com/office/powerpoint/2010/main" val="88079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6A74-2BDA-1B61-5A89-184F693F2288}"/>
              </a:ext>
            </a:extLst>
          </p:cNvPr>
          <p:cNvSpPr>
            <a:spLocks noGrp="1"/>
          </p:cNvSpPr>
          <p:nvPr>
            <p:ph type="title"/>
          </p:nvPr>
        </p:nvSpPr>
        <p:spPr>
          <a:xfrm>
            <a:off x="88051" y="933659"/>
            <a:ext cx="9603275" cy="688663"/>
          </a:xfrm>
        </p:spPr>
        <p:txBody>
          <a:bodyPr/>
          <a:lstStyle/>
          <a:p>
            <a:r>
              <a:rPr lang="en-IN" b="1" dirty="0">
                <a:solidFill>
                  <a:srgbClr val="FF0000"/>
                </a:solidFill>
              </a:rPr>
              <a:t>MEDICAL COMPLICATIONS :-</a:t>
            </a:r>
            <a:endParaRPr lang="en-IN" b="1" dirty="0"/>
          </a:p>
        </p:txBody>
      </p:sp>
      <p:sp>
        <p:nvSpPr>
          <p:cNvPr id="3" name="Content Placeholder 2">
            <a:extLst>
              <a:ext uri="{FF2B5EF4-FFF2-40B4-BE49-F238E27FC236}">
                <a16:creationId xmlns:a16="http://schemas.microsoft.com/office/drawing/2014/main" id="{17330869-0EC6-041A-CA9E-6FD55706D3B3}"/>
              </a:ext>
            </a:extLst>
          </p:cNvPr>
          <p:cNvSpPr>
            <a:spLocks noGrp="1"/>
          </p:cNvSpPr>
          <p:nvPr>
            <p:ph idx="1"/>
          </p:nvPr>
        </p:nvSpPr>
        <p:spPr>
          <a:xfrm>
            <a:off x="294969" y="1622322"/>
            <a:ext cx="9396358" cy="4572001"/>
          </a:xfrm>
        </p:spPr>
        <p:txBody>
          <a:bodyPr>
            <a:normAutofit/>
          </a:bodyPr>
          <a:lstStyle/>
          <a:p>
            <a:pPr>
              <a:lnSpc>
                <a:spcPct val="100000"/>
              </a:lnSpc>
            </a:pPr>
            <a:r>
              <a:rPr lang="en-IN" sz="2000" dirty="0">
                <a:solidFill>
                  <a:schemeClr val="accent5"/>
                </a:solidFill>
              </a:rPr>
              <a:t>Vital signs </a:t>
            </a:r>
            <a:r>
              <a:rPr lang="en-IN" sz="2000" dirty="0"/>
              <a:t>- Bradycardia, hypotension with marked orthostatic changes, hypothermia</a:t>
            </a:r>
          </a:p>
          <a:p>
            <a:pPr>
              <a:lnSpc>
                <a:spcPct val="100000"/>
              </a:lnSpc>
            </a:pPr>
            <a:r>
              <a:rPr lang="en-IN" sz="2000" dirty="0">
                <a:solidFill>
                  <a:schemeClr val="accent5"/>
                </a:solidFill>
              </a:rPr>
              <a:t>General</a:t>
            </a:r>
            <a:r>
              <a:rPr lang="en-IN" sz="2000" dirty="0"/>
              <a:t> - Muscle atrophy, loss of body fat, carotenemia</a:t>
            </a:r>
          </a:p>
          <a:p>
            <a:pPr>
              <a:lnSpc>
                <a:spcPct val="100000"/>
              </a:lnSpc>
            </a:pPr>
            <a:r>
              <a:rPr lang="en-IN" sz="2000" dirty="0">
                <a:solidFill>
                  <a:schemeClr val="accent5"/>
                </a:solidFill>
              </a:rPr>
              <a:t>Central nervous system </a:t>
            </a:r>
            <a:r>
              <a:rPr lang="en-IN" sz="2000" dirty="0"/>
              <a:t>- Generalized brain atrophy with enlarged ventricles, decreased cortical mass, seizures, abnormal electroencephalogram </a:t>
            </a:r>
          </a:p>
          <a:p>
            <a:pPr>
              <a:lnSpc>
                <a:spcPct val="100000"/>
              </a:lnSpc>
            </a:pPr>
            <a:r>
              <a:rPr lang="en-IN" sz="2000" dirty="0">
                <a:solidFill>
                  <a:schemeClr val="accent5"/>
                </a:solidFill>
              </a:rPr>
              <a:t>Renal</a:t>
            </a:r>
            <a:r>
              <a:rPr lang="en-IN" sz="2000" dirty="0"/>
              <a:t> - Prerenal </a:t>
            </a:r>
            <a:r>
              <a:rPr lang="en-IN" sz="2000" dirty="0" err="1"/>
              <a:t>azotemia</a:t>
            </a:r>
            <a:endParaRPr lang="en-IN" sz="2000" dirty="0"/>
          </a:p>
          <a:p>
            <a:pPr>
              <a:lnSpc>
                <a:spcPct val="100000"/>
              </a:lnSpc>
            </a:pPr>
            <a:r>
              <a:rPr lang="en-IN" sz="2000" dirty="0">
                <a:solidFill>
                  <a:schemeClr val="accent5"/>
                </a:solidFill>
              </a:rPr>
              <a:t>Electrolyte</a:t>
            </a:r>
            <a:r>
              <a:rPr lang="en-IN" sz="2000" dirty="0"/>
              <a:t> - </a:t>
            </a:r>
            <a:r>
              <a:rPr lang="en-IN" sz="2000" dirty="0" err="1"/>
              <a:t>hypokalemia</a:t>
            </a:r>
            <a:r>
              <a:rPr lang="en-IN" sz="2000" dirty="0"/>
              <a:t>, hyponatremia, </a:t>
            </a:r>
            <a:r>
              <a:rPr lang="en-IN" sz="2000" dirty="0" err="1"/>
              <a:t>hypochloremia</a:t>
            </a:r>
            <a:r>
              <a:rPr lang="en-IN" sz="2000" dirty="0"/>
              <a:t> and alkalosis</a:t>
            </a:r>
          </a:p>
          <a:p>
            <a:endParaRPr lang="en-IN" dirty="0"/>
          </a:p>
        </p:txBody>
      </p:sp>
    </p:spTree>
    <p:extLst>
      <p:ext uri="{BB962C8B-B14F-4D97-AF65-F5344CB8AC3E}">
        <p14:creationId xmlns:p14="http://schemas.microsoft.com/office/powerpoint/2010/main" val="24446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41B6-BC9D-A2FE-AEB6-787F567479F0}"/>
              </a:ext>
            </a:extLst>
          </p:cNvPr>
          <p:cNvSpPr>
            <a:spLocks noGrp="1"/>
          </p:cNvSpPr>
          <p:nvPr>
            <p:ph type="title"/>
          </p:nvPr>
        </p:nvSpPr>
        <p:spPr>
          <a:xfrm>
            <a:off x="1159767" y="550202"/>
            <a:ext cx="9603275" cy="315037"/>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53D5957-6618-D1CB-928C-9A2FD454BA77}"/>
              </a:ext>
            </a:extLst>
          </p:cNvPr>
          <p:cNvSpPr>
            <a:spLocks noGrp="1"/>
          </p:cNvSpPr>
          <p:nvPr>
            <p:ph idx="1"/>
          </p:nvPr>
        </p:nvSpPr>
        <p:spPr>
          <a:xfrm>
            <a:off x="98324" y="1268361"/>
            <a:ext cx="10963406" cy="4493342"/>
          </a:xfrm>
        </p:spPr>
        <p:txBody>
          <a:bodyPr>
            <a:normAutofit/>
          </a:bodyPr>
          <a:lstStyle/>
          <a:p>
            <a:pPr>
              <a:lnSpc>
                <a:spcPct val="110000"/>
              </a:lnSpc>
            </a:pPr>
            <a:r>
              <a:rPr lang="en-IN" sz="2000" dirty="0">
                <a:solidFill>
                  <a:schemeClr val="accent5"/>
                </a:solidFill>
              </a:rPr>
              <a:t>Hematologic</a:t>
            </a:r>
            <a:r>
              <a:rPr lang="en-IN" sz="2000" dirty="0"/>
              <a:t> - </a:t>
            </a:r>
            <a:r>
              <a:rPr lang="en-IN" sz="2000" dirty="0" err="1"/>
              <a:t>Anemia</a:t>
            </a:r>
            <a:r>
              <a:rPr lang="en-IN" sz="2000" dirty="0"/>
              <a:t> of starvation, leukopenia, hypocellular bone marrow </a:t>
            </a:r>
          </a:p>
          <a:p>
            <a:pPr>
              <a:lnSpc>
                <a:spcPct val="110000"/>
              </a:lnSpc>
            </a:pPr>
            <a:r>
              <a:rPr lang="en-IN" sz="2000" dirty="0">
                <a:solidFill>
                  <a:schemeClr val="accent5"/>
                </a:solidFill>
              </a:rPr>
              <a:t>Metabolic</a:t>
            </a:r>
            <a:r>
              <a:rPr lang="en-IN" sz="2000" dirty="0"/>
              <a:t> - </a:t>
            </a:r>
            <a:r>
              <a:rPr lang="en-IN" sz="2000" dirty="0" err="1"/>
              <a:t>hypoglycemia</a:t>
            </a:r>
            <a:r>
              <a:rPr lang="en-IN" sz="2000" dirty="0"/>
              <a:t>, elevated liver enzymes, decreased bone mineral density </a:t>
            </a:r>
          </a:p>
          <a:p>
            <a:pPr>
              <a:lnSpc>
                <a:spcPct val="110000"/>
              </a:lnSpc>
            </a:pPr>
            <a:r>
              <a:rPr lang="en-IN" sz="2000" dirty="0">
                <a:solidFill>
                  <a:schemeClr val="accent5"/>
                </a:solidFill>
              </a:rPr>
              <a:t>Electrocardiographic (ECG) </a:t>
            </a:r>
            <a:r>
              <a:rPr lang="en-IN" sz="2000" dirty="0"/>
              <a:t>- T wave :flattening or inversion, ST segment depression, and lengthening of the QT interval in the emaciated stage. ECG changes may also result from potassium loss, which can lead to death.</a:t>
            </a:r>
          </a:p>
          <a:p>
            <a:pPr>
              <a:lnSpc>
                <a:spcPct val="110000"/>
              </a:lnSpc>
            </a:pPr>
            <a:r>
              <a:rPr lang="en-IN" sz="2000" dirty="0"/>
              <a:t> </a:t>
            </a:r>
            <a:r>
              <a:rPr lang="en-IN" sz="2000" dirty="0">
                <a:solidFill>
                  <a:schemeClr val="accent5"/>
                </a:solidFill>
              </a:rPr>
              <a:t>Aortography</a:t>
            </a:r>
            <a:r>
              <a:rPr lang="en-IN" sz="2000" dirty="0"/>
              <a:t> may show a superior mesenteric artery syndrome</a:t>
            </a:r>
          </a:p>
          <a:p>
            <a:endParaRPr lang="en-IN" dirty="0"/>
          </a:p>
        </p:txBody>
      </p:sp>
    </p:spTree>
    <p:extLst>
      <p:ext uri="{BB962C8B-B14F-4D97-AF65-F5344CB8AC3E}">
        <p14:creationId xmlns:p14="http://schemas.microsoft.com/office/powerpoint/2010/main" val="404715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BF43-E496-CF9A-C46A-26796A37BC95}"/>
              </a:ext>
            </a:extLst>
          </p:cNvPr>
          <p:cNvSpPr>
            <a:spLocks noGrp="1"/>
          </p:cNvSpPr>
          <p:nvPr>
            <p:ph type="title"/>
          </p:nvPr>
        </p:nvSpPr>
        <p:spPr>
          <a:xfrm>
            <a:off x="245806" y="972585"/>
            <a:ext cx="9603275" cy="649334"/>
          </a:xfrm>
        </p:spPr>
        <p:txBody>
          <a:bodyPr>
            <a:normAutofit/>
          </a:bodyPr>
          <a:lstStyle/>
          <a:p>
            <a:r>
              <a:rPr lang="en-IN" b="1" dirty="0">
                <a:solidFill>
                  <a:srgbClr val="FF0000"/>
                </a:solidFill>
              </a:rPr>
              <a:t>TREATMENT :-</a:t>
            </a:r>
            <a:endParaRPr lang="en-IN" b="1" dirty="0"/>
          </a:p>
        </p:txBody>
      </p:sp>
      <p:sp>
        <p:nvSpPr>
          <p:cNvPr id="3" name="Content Placeholder 2">
            <a:extLst>
              <a:ext uri="{FF2B5EF4-FFF2-40B4-BE49-F238E27FC236}">
                <a16:creationId xmlns:a16="http://schemas.microsoft.com/office/drawing/2014/main" id="{100CF1E7-FA47-D33B-61E1-092FAB65539E}"/>
              </a:ext>
            </a:extLst>
          </p:cNvPr>
          <p:cNvSpPr>
            <a:spLocks noGrp="1"/>
          </p:cNvSpPr>
          <p:nvPr>
            <p:ph idx="1"/>
          </p:nvPr>
        </p:nvSpPr>
        <p:spPr>
          <a:xfrm>
            <a:off x="245806" y="1906297"/>
            <a:ext cx="8180439" cy="3979118"/>
          </a:xfrm>
        </p:spPr>
        <p:txBody>
          <a:bodyPr/>
          <a:lstStyle/>
          <a:p>
            <a:pPr marL="0" indent="0">
              <a:lnSpc>
                <a:spcPct val="100000"/>
              </a:lnSpc>
              <a:buNone/>
            </a:pPr>
            <a:r>
              <a:rPr lang="en-IN" sz="2800" dirty="0">
                <a:solidFill>
                  <a:srgbClr val="0070C0"/>
                </a:solidFill>
              </a:rPr>
              <a:t> </a:t>
            </a:r>
            <a:endParaRPr lang="en-IN" dirty="0">
              <a:solidFill>
                <a:srgbClr val="0070C0"/>
              </a:solidFill>
            </a:endParaRPr>
          </a:p>
          <a:p>
            <a:pPr>
              <a:lnSpc>
                <a:spcPct val="100000"/>
              </a:lnSpc>
            </a:pPr>
            <a:r>
              <a:rPr lang="en-IN" sz="2000" dirty="0"/>
              <a:t>To restore patients' nutritional state; dehydration, starvation, and electrolyte imbalances </a:t>
            </a:r>
          </a:p>
          <a:p>
            <a:pPr>
              <a:lnSpc>
                <a:spcPct val="100000"/>
              </a:lnSpc>
            </a:pPr>
            <a:r>
              <a:rPr lang="en-IN" sz="2000" dirty="0"/>
              <a:t>20 % below the expected weight - Compulsory admission - only when the risk of death from the complications of malnutrition is likely</a:t>
            </a:r>
          </a:p>
          <a:p>
            <a:pPr>
              <a:lnSpc>
                <a:spcPct val="100000"/>
              </a:lnSpc>
            </a:pPr>
            <a:r>
              <a:rPr lang="en-IN" dirty="0"/>
              <a:t>Most patient treated on the OPD basis.</a:t>
            </a:r>
            <a:endParaRPr lang="en-IN" sz="2000" dirty="0"/>
          </a:p>
          <a:p>
            <a:endParaRPr lang="en-IN" dirty="0"/>
          </a:p>
        </p:txBody>
      </p:sp>
      <p:pic>
        <p:nvPicPr>
          <p:cNvPr id="4" name="Picture 3">
            <a:extLst>
              <a:ext uri="{FF2B5EF4-FFF2-40B4-BE49-F238E27FC236}">
                <a16:creationId xmlns:a16="http://schemas.microsoft.com/office/drawing/2014/main" id="{13A6C195-CE6B-FF73-5778-FD39E2BB57ED}"/>
              </a:ext>
            </a:extLst>
          </p:cNvPr>
          <p:cNvPicPr>
            <a:picLocks noChangeAspect="1"/>
          </p:cNvPicPr>
          <p:nvPr/>
        </p:nvPicPr>
        <p:blipFill>
          <a:blip r:embed="rId2"/>
          <a:stretch>
            <a:fillRect/>
          </a:stretch>
        </p:blipFill>
        <p:spPr>
          <a:xfrm>
            <a:off x="8651956" y="1992905"/>
            <a:ext cx="3127519" cy="2854398"/>
          </a:xfrm>
          <a:prstGeom prst="rect">
            <a:avLst/>
          </a:prstGeom>
        </p:spPr>
      </p:pic>
    </p:spTree>
    <p:extLst>
      <p:ext uri="{BB962C8B-B14F-4D97-AF65-F5344CB8AC3E}">
        <p14:creationId xmlns:p14="http://schemas.microsoft.com/office/powerpoint/2010/main" val="21681711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497</TotalTime>
  <Words>1176</Words>
  <Application>Microsoft Office PowerPoint</Application>
  <PresentationFormat>Widescreen</PresentationFormat>
  <Paragraphs>134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Wingdings</vt:lpstr>
      <vt:lpstr>Wingdings 3</vt:lpstr>
      <vt:lpstr>Gallery</vt:lpstr>
      <vt:lpstr>EATING DISORDER</vt:lpstr>
      <vt:lpstr>ANOREXIA NERVOSA :-</vt:lpstr>
      <vt:lpstr>PowerPoint Presentation</vt:lpstr>
      <vt:lpstr>PowerPoint Presentation</vt:lpstr>
      <vt:lpstr>PowerPoint Presentation</vt:lpstr>
      <vt:lpstr>Course and Prognosis</vt:lpstr>
      <vt:lpstr>MEDICAL COMPLICATIONS :-</vt:lpstr>
      <vt:lpstr>PowerPoint Presentation</vt:lpstr>
      <vt:lpstr>TREATMENT :-</vt:lpstr>
      <vt:lpstr>PowerPoint Presentation</vt:lpstr>
      <vt:lpstr>PHARMACOTHERAPY :-</vt:lpstr>
      <vt:lpstr>BULIMIA NERVOSA :-</vt:lpstr>
      <vt:lpstr>DSM -5 BULIMIA NERVOSA :-</vt:lpstr>
      <vt:lpstr>COMPLICATIONS :-</vt:lpstr>
      <vt:lpstr>TREATMENT :-</vt:lpstr>
      <vt:lpstr>BINGE EATING DISORDER :-</vt:lpstr>
      <vt:lpstr>PowerPoint Presentation</vt:lpstr>
      <vt:lpstr>TREATMENT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DISORDER</dc:title>
  <dc:creator>Manoj Prabhu</dc:creator>
  <cp:lastModifiedBy>Manoj Prabhu</cp:lastModifiedBy>
  <cp:revision>7</cp:revision>
  <dcterms:created xsi:type="dcterms:W3CDTF">2024-09-23T13:03:55Z</dcterms:created>
  <dcterms:modified xsi:type="dcterms:W3CDTF">2024-09-27T06:18:35Z</dcterms:modified>
</cp:coreProperties>
</file>